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8"/>
  </p:notesMasterIdLst>
  <p:sldIdLst>
    <p:sldId id="561" r:id="rId2"/>
    <p:sldId id="506" r:id="rId3"/>
    <p:sldId id="560" r:id="rId4"/>
    <p:sldId id="508" r:id="rId5"/>
    <p:sldId id="596" r:id="rId6"/>
    <p:sldId id="592" r:id="rId7"/>
    <p:sldId id="593" r:id="rId8"/>
    <p:sldId id="594" r:id="rId9"/>
    <p:sldId id="595" r:id="rId10"/>
    <p:sldId id="597" r:id="rId11"/>
    <p:sldId id="598" r:id="rId12"/>
    <p:sldId id="602" r:id="rId13"/>
    <p:sldId id="603" r:id="rId14"/>
    <p:sldId id="599" r:id="rId15"/>
    <p:sldId id="600" r:id="rId16"/>
    <p:sldId id="606" r:id="rId17"/>
    <p:sldId id="605" r:id="rId18"/>
    <p:sldId id="609" r:id="rId19"/>
    <p:sldId id="610" r:id="rId20"/>
    <p:sldId id="604" r:id="rId21"/>
    <p:sldId id="608" r:id="rId22"/>
    <p:sldId id="611" r:id="rId23"/>
    <p:sldId id="607" r:id="rId24"/>
    <p:sldId id="613" r:id="rId25"/>
    <p:sldId id="612" r:id="rId26"/>
    <p:sldId id="614" r:id="rId27"/>
  </p:sldIdLst>
  <p:sldSz cx="12190413" cy="6862763"/>
  <p:notesSz cx="9144000" cy="6858000"/>
  <p:embeddedFontLst>
    <p:embeddedFont>
      <p:font typeface="Cambria" pitchFamily="18" charset="0"/>
      <p:regular r:id="rId29"/>
      <p:bold r:id="rId30"/>
      <p:italic r:id="rId31"/>
      <p:boldItalic r:id="rId32"/>
    </p:embeddedFont>
    <p:embeddedFont>
      <p:font typeface="Arial Black" pitchFamily="34" charset="0"/>
      <p:bold r:id="rId33"/>
    </p:embeddedFont>
    <p:embeddedFont>
      <p:font typeface="Calibri"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57E76CD-4738-4823-AC73-A7C1D8AF1656}">
  <a:tblStyle styleId="{B57E76CD-4738-4823-AC73-A7C1D8AF165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2" autoAdjust="0"/>
    <p:restoredTop sz="94660"/>
  </p:normalViewPr>
  <p:slideViewPr>
    <p:cSldViewPr snapToGrid="0">
      <p:cViewPr>
        <p:scale>
          <a:sx n="60" d="100"/>
          <a:sy n="60" d="100"/>
        </p:scale>
        <p:origin x="-984" y="-174"/>
      </p:cViewPr>
      <p:guideLst>
        <p:guide orient="horz" pos="2162"/>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7588" y="514350"/>
            <a:ext cx="456882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918192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smtClean="0"/>
          </a:p>
        </p:txBody>
      </p:sp>
      <p:sp>
        <p:nvSpPr>
          <p:cNvPr id="4" name="Slide Number Placeholder 3"/>
          <p:cNvSpPr>
            <a:spLocks noGrp="1"/>
          </p:cNvSpPr>
          <p:nvPr>
            <p:ph type="sldNum" sz="quarter" idx="5"/>
          </p:nvPr>
        </p:nvSpPr>
        <p:spPr>
          <a:xfrm>
            <a:off x="5179484" y="6513910"/>
            <a:ext cx="3962400" cy="342900"/>
          </a:xfrm>
          <a:prstGeom prst="rect">
            <a:avLst/>
          </a:prstGeom>
        </p:spPr>
        <p:txBody>
          <a:bodyPr/>
          <a:lstStyle/>
          <a:p>
            <a:pPr>
              <a:defRPr/>
            </a:pPr>
            <a:fld id="{5D6DB3B0-379C-4C50-A112-5A5DEE2C635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4" y="2131931"/>
            <a:ext cx="10361851" cy="1471046"/>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565" y="3888899"/>
            <a:ext cx="8533289" cy="1753817"/>
          </a:xfrm>
        </p:spPr>
        <p:txBody>
          <a:bodyPr/>
          <a:lstStyle>
            <a:lvl1pPr marL="0" indent="0" algn="ctr">
              <a:buNone/>
              <a:defRPr>
                <a:solidFill>
                  <a:schemeClr val="tx1">
                    <a:tint val="75000"/>
                  </a:schemeClr>
                </a:solidFill>
              </a:defRPr>
            </a:lvl1pPr>
            <a:lvl2pPr marL="609546" indent="0" algn="ctr">
              <a:buNone/>
              <a:defRPr>
                <a:solidFill>
                  <a:schemeClr val="tx1">
                    <a:tint val="75000"/>
                  </a:schemeClr>
                </a:solidFill>
              </a:defRPr>
            </a:lvl2pPr>
            <a:lvl3pPr marL="1219088" indent="0" algn="ctr">
              <a:buNone/>
              <a:defRPr>
                <a:solidFill>
                  <a:schemeClr val="tx1">
                    <a:tint val="75000"/>
                  </a:schemeClr>
                </a:solidFill>
              </a:defRPr>
            </a:lvl3pPr>
            <a:lvl4pPr marL="1828635" indent="0" algn="ctr">
              <a:buNone/>
              <a:defRPr>
                <a:solidFill>
                  <a:schemeClr val="tx1">
                    <a:tint val="75000"/>
                  </a:schemeClr>
                </a:solidFill>
              </a:defRPr>
            </a:lvl4pPr>
            <a:lvl5pPr marL="2438179" indent="0" algn="ctr">
              <a:buNone/>
              <a:defRPr>
                <a:solidFill>
                  <a:schemeClr val="tx1">
                    <a:tint val="75000"/>
                  </a:schemeClr>
                </a:solidFill>
              </a:defRPr>
            </a:lvl5pPr>
            <a:lvl6pPr marL="3047725" indent="0" algn="ctr">
              <a:buNone/>
              <a:defRPr>
                <a:solidFill>
                  <a:schemeClr val="tx1">
                    <a:tint val="75000"/>
                  </a:schemeClr>
                </a:solidFill>
              </a:defRPr>
            </a:lvl6pPr>
            <a:lvl7pPr marL="3657269" indent="0" algn="ctr">
              <a:buNone/>
              <a:defRPr>
                <a:solidFill>
                  <a:schemeClr val="tx1">
                    <a:tint val="75000"/>
                  </a:schemeClr>
                </a:solidFill>
              </a:defRPr>
            </a:lvl7pPr>
            <a:lvl8pPr marL="4266813" indent="0" algn="ctr">
              <a:buNone/>
              <a:defRPr>
                <a:solidFill>
                  <a:schemeClr val="tx1">
                    <a:tint val="75000"/>
                  </a:schemeClr>
                </a:solidFill>
              </a:defRPr>
            </a:lvl8pPr>
            <a:lvl9pPr marL="4876357"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ED2CC59-A736-4751-A58E-6EC2D522DF4C}" type="datetimeFigureOut">
              <a:rPr lang="en-US" smtClean="0"/>
              <a:pPr/>
              <a:t>9/1/2024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ED2CC59-A736-4751-A58E-6EC2D522DF4C}" type="datetimeFigureOut">
              <a:rPr lang="en-US" smtClean="0"/>
              <a:pPr/>
              <a:t>9/1/2024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855"/>
            <a:ext cx="2742843" cy="5855589"/>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521" y="274855"/>
            <a:ext cx="8025355" cy="5855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ED2CC59-A736-4751-A58E-6EC2D522DF4C}" type="datetimeFigureOut">
              <a:rPr lang="en-US" smtClean="0"/>
              <a:pPr/>
              <a:t>9/1/2024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ED2CC59-A736-4751-A58E-6EC2D522DF4C}" type="datetimeFigureOut">
              <a:rPr lang="en-US" smtClean="0"/>
              <a:pPr/>
              <a:t>9/1/2024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9982"/>
            <a:ext cx="10361851" cy="1363021"/>
          </a:xfrm>
        </p:spPr>
        <p:txBody>
          <a:bodyPr anchor="t"/>
          <a:lstStyle>
            <a:lvl1pPr algn="l">
              <a:defRPr sz="5300" b="1" cap="all"/>
            </a:lvl1pPr>
          </a:lstStyle>
          <a:p>
            <a:r>
              <a:rPr lang="en-US" smtClean="0"/>
              <a:t>Click to edit Master title style</a:t>
            </a:r>
            <a:endParaRPr lang="en-IN"/>
          </a:p>
        </p:txBody>
      </p:sp>
      <p:sp>
        <p:nvSpPr>
          <p:cNvPr id="3" name="Text Placeholder 2"/>
          <p:cNvSpPr>
            <a:spLocks noGrp="1"/>
          </p:cNvSpPr>
          <p:nvPr>
            <p:ph type="body" idx="1"/>
          </p:nvPr>
        </p:nvSpPr>
        <p:spPr>
          <a:xfrm>
            <a:off x="962959" y="2908741"/>
            <a:ext cx="10361851" cy="1501229"/>
          </a:xfrm>
        </p:spPr>
        <p:txBody>
          <a:bodyPr anchor="b"/>
          <a:lstStyle>
            <a:lvl1pPr marL="0" indent="0">
              <a:buNone/>
              <a:defRPr sz="2700">
                <a:solidFill>
                  <a:schemeClr val="tx1">
                    <a:tint val="75000"/>
                  </a:schemeClr>
                </a:solidFill>
              </a:defRPr>
            </a:lvl1pPr>
            <a:lvl2pPr marL="609546" indent="0">
              <a:buNone/>
              <a:defRPr sz="2400">
                <a:solidFill>
                  <a:schemeClr val="tx1">
                    <a:tint val="75000"/>
                  </a:schemeClr>
                </a:solidFill>
              </a:defRPr>
            </a:lvl2pPr>
            <a:lvl3pPr marL="1219088" indent="0">
              <a:buNone/>
              <a:defRPr sz="2100">
                <a:solidFill>
                  <a:schemeClr val="tx1">
                    <a:tint val="75000"/>
                  </a:schemeClr>
                </a:solidFill>
              </a:defRPr>
            </a:lvl3pPr>
            <a:lvl4pPr marL="1828635" indent="0">
              <a:buNone/>
              <a:defRPr sz="1900">
                <a:solidFill>
                  <a:schemeClr val="tx1">
                    <a:tint val="75000"/>
                  </a:schemeClr>
                </a:solidFill>
              </a:defRPr>
            </a:lvl4pPr>
            <a:lvl5pPr marL="2438179" indent="0">
              <a:buNone/>
              <a:defRPr sz="1900">
                <a:solidFill>
                  <a:schemeClr val="tx1">
                    <a:tint val="75000"/>
                  </a:schemeClr>
                </a:solidFill>
              </a:defRPr>
            </a:lvl5pPr>
            <a:lvl6pPr marL="3047725" indent="0">
              <a:buNone/>
              <a:defRPr sz="1900">
                <a:solidFill>
                  <a:schemeClr val="tx1">
                    <a:tint val="75000"/>
                  </a:schemeClr>
                </a:solidFill>
              </a:defRPr>
            </a:lvl6pPr>
            <a:lvl7pPr marL="3657269" indent="0">
              <a:buNone/>
              <a:defRPr sz="1900">
                <a:solidFill>
                  <a:schemeClr val="tx1">
                    <a:tint val="75000"/>
                  </a:schemeClr>
                </a:solidFill>
              </a:defRPr>
            </a:lvl7pPr>
            <a:lvl8pPr marL="4266813" indent="0">
              <a:buNone/>
              <a:defRPr sz="1900">
                <a:solidFill>
                  <a:schemeClr val="tx1">
                    <a:tint val="75000"/>
                  </a:schemeClr>
                </a:solidFill>
              </a:defRPr>
            </a:lvl8pPr>
            <a:lvl9pPr marL="48763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2CC59-A736-4751-A58E-6EC2D522DF4C}" type="datetimeFigureOut">
              <a:rPr lang="en-US" smtClean="0"/>
              <a:pPr/>
              <a:t>9/1/2024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522" y="1601318"/>
            <a:ext cx="5384099" cy="4529106"/>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6793" y="1601318"/>
            <a:ext cx="5384099" cy="4529106"/>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ED2CC59-A736-4751-A58E-6EC2D522DF4C}" type="datetimeFigureOut">
              <a:rPr lang="en-US" smtClean="0"/>
              <a:pPr/>
              <a:t>9/1/2024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521" y="1536179"/>
            <a:ext cx="5386216" cy="640207"/>
          </a:xfrm>
        </p:spPr>
        <p:txBody>
          <a:bodyPr anchor="b"/>
          <a:lstStyle>
            <a:lvl1pPr marL="0" indent="0">
              <a:buNone/>
              <a:defRPr sz="3200" b="1"/>
            </a:lvl1pPr>
            <a:lvl2pPr marL="609546" indent="0">
              <a:buNone/>
              <a:defRPr sz="2700" b="1"/>
            </a:lvl2pPr>
            <a:lvl3pPr marL="1219088" indent="0">
              <a:buNone/>
              <a:defRPr sz="2400" b="1"/>
            </a:lvl3pPr>
            <a:lvl4pPr marL="1828635" indent="0">
              <a:buNone/>
              <a:defRPr sz="2100" b="1"/>
            </a:lvl4pPr>
            <a:lvl5pPr marL="2438179" indent="0">
              <a:buNone/>
              <a:defRPr sz="2100" b="1"/>
            </a:lvl5pPr>
            <a:lvl6pPr marL="3047725" indent="0">
              <a:buNone/>
              <a:defRPr sz="2100" b="1"/>
            </a:lvl6pPr>
            <a:lvl7pPr marL="3657269" indent="0">
              <a:buNone/>
              <a:defRPr sz="2100" b="1"/>
            </a:lvl7pPr>
            <a:lvl8pPr marL="4266813" indent="0">
              <a:buNone/>
              <a:defRPr sz="2100" b="1"/>
            </a:lvl8pPr>
            <a:lvl9pPr marL="48763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521" y="2176389"/>
            <a:ext cx="5386216" cy="395403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585" y="1536179"/>
            <a:ext cx="5388332" cy="640207"/>
          </a:xfrm>
        </p:spPr>
        <p:txBody>
          <a:bodyPr anchor="b"/>
          <a:lstStyle>
            <a:lvl1pPr marL="0" indent="0">
              <a:buNone/>
              <a:defRPr sz="3200" b="1"/>
            </a:lvl1pPr>
            <a:lvl2pPr marL="609546" indent="0">
              <a:buNone/>
              <a:defRPr sz="2700" b="1"/>
            </a:lvl2pPr>
            <a:lvl3pPr marL="1219088" indent="0">
              <a:buNone/>
              <a:defRPr sz="2400" b="1"/>
            </a:lvl3pPr>
            <a:lvl4pPr marL="1828635" indent="0">
              <a:buNone/>
              <a:defRPr sz="2100" b="1"/>
            </a:lvl4pPr>
            <a:lvl5pPr marL="2438179" indent="0">
              <a:buNone/>
              <a:defRPr sz="2100" b="1"/>
            </a:lvl5pPr>
            <a:lvl6pPr marL="3047725" indent="0">
              <a:buNone/>
              <a:defRPr sz="2100" b="1"/>
            </a:lvl6pPr>
            <a:lvl7pPr marL="3657269" indent="0">
              <a:buNone/>
              <a:defRPr sz="2100" b="1"/>
            </a:lvl7pPr>
            <a:lvl8pPr marL="4266813" indent="0">
              <a:buNone/>
              <a:defRPr sz="2100" b="1"/>
            </a:lvl8pPr>
            <a:lvl9pPr marL="48763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2585" y="2176389"/>
            <a:ext cx="5388332" cy="395403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ED2CC59-A736-4751-A58E-6EC2D522DF4C}" type="datetimeFigureOut">
              <a:rPr lang="en-US" smtClean="0"/>
              <a:pPr/>
              <a:t>9/1/2024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a:defRPr/>
            </a:pPr>
            <a:fld id="{139E9DC6-2D5B-4E43-8336-0F19F28E6E78}" type="datetime1">
              <a:rPr lang="en-US" smtClean="0"/>
              <a:pPr>
                <a:defRPr/>
              </a:pPr>
              <a:t>9/1/2024</a:t>
            </a:fld>
            <a:endParaRPr lang="en-US" dirty="0"/>
          </a:p>
        </p:txBody>
      </p:sp>
      <p:sp>
        <p:nvSpPr>
          <p:cNvPr id="4" name="Footer Placeholder 3"/>
          <p:cNvSpPr>
            <a:spLocks noGrp="1"/>
          </p:cNvSpPr>
          <p:nvPr>
            <p:ph type="ftr" sz="quarter" idx="11"/>
          </p:nvPr>
        </p:nvSpPr>
        <p:spPr/>
        <p:txBody>
          <a:bodyPr/>
          <a:lstStyle/>
          <a:p>
            <a:pPr>
              <a:defRPr/>
            </a:pPr>
            <a:r>
              <a:rPr lang="en-IN" smtClean="0"/>
              <a:t>University College of Engineering (KSM), KU, Kothagudem</a:t>
            </a:r>
            <a:endParaRPr lang="en-US"/>
          </a:p>
        </p:txBody>
      </p:sp>
      <p:sp>
        <p:nvSpPr>
          <p:cNvPr id="5" name="Slide Number Placeholder 4"/>
          <p:cNvSpPr>
            <a:spLocks noGrp="1"/>
          </p:cNvSpPr>
          <p:nvPr>
            <p:ph type="sldNum" sz="quarter" idx="12"/>
          </p:nvPr>
        </p:nvSpPr>
        <p:spPr/>
        <p:txBody>
          <a:bodyPr/>
          <a:lstStyle/>
          <a:p>
            <a:pPr>
              <a:defRPr/>
            </a:pPr>
            <a:fld id="{730DA76C-252E-4E42-9B56-A9B8D805326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2CC59-A736-4751-A58E-6EC2D522DF4C}" type="datetimeFigureOut">
              <a:rPr lang="en-US" smtClean="0"/>
              <a:pPr/>
              <a:t>9/1/2024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31" y="273239"/>
            <a:ext cx="4010562" cy="1162858"/>
          </a:xfrm>
        </p:spPr>
        <p:txBody>
          <a:bodyPr anchor="b"/>
          <a:lstStyle>
            <a:lvl1pPr algn="l">
              <a:defRPr sz="2700" b="1"/>
            </a:lvl1pPr>
          </a:lstStyle>
          <a:p>
            <a:r>
              <a:rPr lang="en-US" smtClean="0"/>
              <a:t>Click to edit Master title style</a:t>
            </a:r>
            <a:endParaRPr lang="en-IN"/>
          </a:p>
        </p:txBody>
      </p:sp>
      <p:sp>
        <p:nvSpPr>
          <p:cNvPr id="3" name="Content Placeholder 2"/>
          <p:cNvSpPr>
            <a:spLocks noGrp="1"/>
          </p:cNvSpPr>
          <p:nvPr>
            <p:ph idx="1"/>
          </p:nvPr>
        </p:nvSpPr>
        <p:spPr>
          <a:xfrm>
            <a:off x="4766113" y="273267"/>
            <a:ext cx="6814779" cy="5857178"/>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531" y="1436101"/>
            <a:ext cx="4010562" cy="4694321"/>
          </a:xfrm>
        </p:spPr>
        <p:txBody>
          <a:bodyPr/>
          <a:lstStyle>
            <a:lvl1pPr marL="0" indent="0">
              <a:buNone/>
              <a:defRPr sz="1900"/>
            </a:lvl1pPr>
            <a:lvl2pPr marL="609546" indent="0">
              <a:buNone/>
              <a:defRPr sz="1600"/>
            </a:lvl2pPr>
            <a:lvl3pPr marL="1219088" indent="0">
              <a:buNone/>
              <a:defRPr sz="1300"/>
            </a:lvl3pPr>
            <a:lvl4pPr marL="1828635" indent="0">
              <a:buNone/>
              <a:defRPr sz="1200"/>
            </a:lvl4pPr>
            <a:lvl5pPr marL="2438179" indent="0">
              <a:buNone/>
              <a:defRPr sz="1200"/>
            </a:lvl5pPr>
            <a:lvl6pPr marL="3047725" indent="0">
              <a:buNone/>
              <a:defRPr sz="1200"/>
            </a:lvl6pPr>
            <a:lvl7pPr marL="3657269" indent="0">
              <a:buNone/>
              <a:defRPr sz="1200"/>
            </a:lvl7pPr>
            <a:lvl8pPr marL="4266813" indent="0">
              <a:buNone/>
              <a:defRPr sz="1200"/>
            </a:lvl8pPr>
            <a:lvl9pPr marL="48763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2CC59-A736-4751-A58E-6EC2D522DF4C}" type="datetimeFigureOut">
              <a:rPr lang="en-US" smtClean="0"/>
              <a:pPr/>
              <a:t>9/1/2024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8" y="4803940"/>
            <a:ext cx="7314248" cy="567132"/>
          </a:xfrm>
        </p:spPr>
        <p:txBody>
          <a:bodyPr anchor="b"/>
          <a:lstStyle>
            <a:lvl1pPr algn="l">
              <a:defRPr sz="2700" b="1"/>
            </a:lvl1pPr>
          </a:lstStyle>
          <a:p>
            <a:r>
              <a:rPr lang="en-US" smtClean="0"/>
              <a:t>Click to edit Master title style</a:t>
            </a:r>
            <a:endParaRPr lang="en-IN"/>
          </a:p>
        </p:txBody>
      </p:sp>
      <p:sp>
        <p:nvSpPr>
          <p:cNvPr id="3" name="Picture Placeholder 2"/>
          <p:cNvSpPr>
            <a:spLocks noGrp="1"/>
          </p:cNvSpPr>
          <p:nvPr>
            <p:ph type="pic" idx="1"/>
          </p:nvPr>
        </p:nvSpPr>
        <p:spPr>
          <a:xfrm>
            <a:off x="2389408" y="613200"/>
            <a:ext cx="7314248" cy="4117658"/>
          </a:xfrm>
        </p:spPr>
        <p:txBody>
          <a:bodyPr/>
          <a:lstStyle>
            <a:lvl1pPr marL="0" indent="0">
              <a:buNone/>
              <a:defRPr sz="4300"/>
            </a:lvl1pPr>
            <a:lvl2pPr marL="609546" indent="0">
              <a:buNone/>
              <a:defRPr sz="3700"/>
            </a:lvl2pPr>
            <a:lvl3pPr marL="1219088" indent="0">
              <a:buNone/>
              <a:defRPr sz="3200"/>
            </a:lvl3pPr>
            <a:lvl4pPr marL="1828635" indent="0">
              <a:buNone/>
              <a:defRPr sz="2700"/>
            </a:lvl4pPr>
            <a:lvl5pPr marL="2438179" indent="0">
              <a:buNone/>
              <a:defRPr sz="2700"/>
            </a:lvl5pPr>
            <a:lvl6pPr marL="3047725" indent="0">
              <a:buNone/>
              <a:defRPr sz="2700"/>
            </a:lvl6pPr>
            <a:lvl7pPr marL="3657269" indent="0">
              <a:buNone/>
              <a:defRPr sz="2700"/>
            </a:lvl7pPr>
            <a:lvl8pPr marL="4266813" indent="0">
              <a:buNone/>
              <a:defRPr sz="2700"/>
            </a:lvl8pPr>
            <a:lvl9pPr marL="4876357" indent="0">
              <a:buNone/>
              <a:defRPr sz="2700"/>
            </a:lvl9pPr>
          </a:lstStyle>
          <a:p>
            <a:endParaRPr lang="en-IN"/>
          </a:p>
        </p:txBody>
      </p:sp>
      <p:sp>
        <p:nvSpPr>
          <p:cNvPr id="4" name="Text Placeholder 3"/>
          <p:cNvSpPr>
            <a:spLocks noGrp="1"/>
          </p:cNvSpPr>
          <p:nvPr>
            <p:ph type="body" sz="half" idx="2"/>
          </p:nvPr>
        </p:nvSpPr>
        <p:spPr>
          <a:xfrm>
            <a:off x="2389408" y="5371068"/>
            <a:ext cx="7314248" cy="805422"/>
          </a:xfrm>
        </p:spPr>
        <p:txBody>
          <a:bodyPr/>
          <a:lstStyle>
            <a:lvl1pPr marL="0" indent="0">
              <a:buNone/>
              <a:defRPr sz="1900"/>
            </a:lvl1pPr>
            <a:lvl2pPr marL="609546" indent="0">
              <a:buNone/>
              <a:defRPr sz="1600"/>
            </a:lvl2pPr>
            <a:lvl3pPr marL="1219088" indent="0">
              <a:buNone/>
              <a:defRPr sz="1300"/>
            </a:lvl3pPr>
            <a:lvl4pPr marL="1828635" indent="0">
              <a:buNone/>
              <a:defRPr sz="1200"/>
            </a:lvl4pPr>
            <a:lvl5pPr marL="2438179" indent="0">
              <a:buNone/>
              <a:defRPr sz="1200"/>
            </a:lvl5pPr>
            <a:lvl6pPr marL="3047725" indent="0">
              <a:buNone/>
              <a:defRPr sz="1200"/>
            </a:lvl6pPr>
            <a:lvl7pPr marL="3657269" indent="0">
              <a:buNone/>
              <a:defRPr sz="1200"/>
            </a:lvl7pPr>
            <a:lvl8pPr marL="4266813" indent="0">
              <a:buNone/>
              <a:defRPr sz="1200"/>
            </a:lvl8pPr>
            <a:lvl9pPr marL="48763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2CC59-A736-4751-A58E-6EC2D522DF4C}" type="datetimeFigureOut">
              <a:rPr lang="en-US" smtClean="0"/>
              <a:pPr/>
              <a:t>9/1/2024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829"/>
            <a:ext cx="10971372" cy="1143794"/>
          </a:xfrm>
          <a:prstGeom prst="rect">
            <a:avLst/>
          </a:prstGeom>
        </p:spPr>
        <p:txBody>
          <a:bodyPr vert="horz" lIns="121909" tIns="60953" rIns="121909" bIns="60953"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521" y="1601318"/>
            <a:ext cx="10971372" cy="4529106"/>
          </a:xfrm>
          <a:prstGeom prst="rect">
            <a:avLst/>
          </a:prstGeom>
        </p:spPr>
        <p:txBody>
          <a:bodyPr vert="horz" lIns="121909" tIns="60953" rIns="121909" bIns="609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521" y="6360791"/>
            <a:ext cx="2844430" cy="365379"/>
          </a:xfrm>
          <a:prstGeom prst="rect">
            <a:avLst/>
          </a:prstGeom>
        </p:spPr>
        <p:txBody>
          <a:bodyPr vert="horz" lIns="121909" tIns="60953" rIns="121909" bIns="60953" rtlCol="0" anchor="ctr"/>
          <a:lstStyle>
            <a:lvl1pPr algn="l">
              <a:defRPr sz="1600">
                <a:solidFill>
                  <a:schemeClr val="tx1">
                    <a:tint val="75000"/>
                  </a:schemeClr>
                </a:solidFill>
              </a:defRPr>
            </a:lvl1pPr>
          </a:lstStyle>
          <a:p>
            <a:fld id="{BED2CC59-A736-4751-A58E-6EC2D522DF4C}" type="datetimeFigureOut">
              <a:rPr lang="en-US" smtClean="0"/>
              <a:pPr/>
              <a:t>9/1/2024</a:t>
            </a:fld>
            <a:endParaRPr lang="en-IN"/>
          </a:p>
        </p:txBody>
      </p:sp>
      <p:sp>
        <p:nvSpPr>
          <p:cNvPr id="5" name="Footer Placeholder 4"/>
          <p:cNvSpPr>
            <a:spLocks noGrp="1"/>
          </p:cNvSpPr>
          <p:nvPr>
            <p:ph type="ftr" sz="quarter" idx="3"/>
          </p:nvPr>
        </p:nvSpPr>
        <p:spPr>
          <a:xfrm>
            <a:off x="4165058" y="6360791"/>
            <a:ext cx="3860297" cy="365379"/>
          </a:xfrm>
          <a:prstGeom prst="rect">
            <a:avLst/>
          </a:prstGeom>
        </p:spPr>
        <p:txBody>
          <a:bodyPr vert="horz" lIns="121909" tIns="60953" rIns="121909" bIns="60953" rtlCol="0" anchor="ctr"/>
          <a:lstStyle>
            <a:lvl1pPr algn="ctr">
              <a:defRPr sz="16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6463" y="6360791"/>
            <a:ext cx="2844430" cy="365379"/>
          </a:xfrm>
          <a:prstGeom prst="rect">
            <a:avLst/>
          </a:prstGeom>
        </p:spPr>
        <p:txBody>
          <a:bodyPr vert="horz" lIns="121909" tIns="60953" rIns="121909" bIns="60953" rtlCol="0" anchor="ctr"/>
          <a:lstStyle>
            <a:lvl1pPr algn="r">
              <a:defRPr sz="1600">
                <a:solidFill>
                  <a:schemeClr val="tx1">
                    <a:tint val="75000"/>
                  </a:schemeClr>
                </a:solidFill>
              </a:defRPr>
            </a:lvl1pPr>
          </a:lstStyle>
          <a:p>
            <a:fld id="{00000000-1234-1234-1234-123412341234}" type="slidenum">
              <a:rPr lang="en" smtClean="0"/>
              <a:pPr/>
              <a:t>‹#›</a:t>
            </a:fld>
            <a:endParaRPr lang="en"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defTabSz="1219088" rtl="0" eaLnBrk="1" latinLnBrk="0" hangingPunct="1">
        <a:spcBef>
          <a:spcPct val="0"/>
        </a:spcBef>
        <a:buNone/>
        <a:defRPr sz="5900" kern="1200">
          <a:solidFill>
            <a:schemeClr val="tx1"/>
          </a:solidFill>
          <a:latin typeface="+mj-lt"/>
          <a:ea typeface="+mj-ea"/>
          <a:cs typeface="+mj-cs"/>
        </a:defRPr>
      </a:lvl1pPr>
    </p:titleStyle>
    <p:bodyStyle>
      <a:lvl1pPr marL="457157" indent="-457157" algn="l" defTabSz="121908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10" indent="-380965" algn="l" defTabSz="121908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861" indent="-304773" algn="l" defTabSz="121908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07"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952"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496"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041"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585"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130" indent="-304773" algn="l" defTabSz="121908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088" rtl="0" eaLnBrk="1" latinLnBrk="0" hangingPunct="1">
        <a:defRPr sz="2400" kern="1200">
          <a:solidFill>
            <a:schemeClr val="tx1"/>
          </a:solidFill>
          <a:latin typeface="+mn-lt"/>
          <a:ea typeface="+mn-ea"/>
          <a:cs typeface="+mn-cs"/>
        </a:defRPr>
      </a:lvl1pPr>
      <a:lvl2pPr marL="609546" algn="l" defTabSz="1219088" rtl="0" eaLnBrk="1" latinLnBrk="0" hangingPunct="1">
        <a:defRPr sz="2400" kern="1200">
          <a:solidFill>
            <a:schemeClr val="tx1"/>
          </a:solidFill>
          <a:latin typeface="+mn-lt"/>
          <a:ea typeface="+mn-ea"/>
          <a:cs typeface="+mn-cs"/>
        </a:defRPr>
      </a:lvl2pPr>
      <a:lvl3pPr marL="1219088" algn="l" defTabSz="1219088" rtl="0" eaLnBrk="1" latinLnBrk="0" hangingPunct="1">
        <a:defRPr sz="2400" kern="1200">
          <a:solidFill>
            <a:schemeClr val="tx1"/>
          </a:solidFill>
          <a:latin typeface="+mn-lt"/>
          <a:ea typeface="+mn-ea"/>
          <a:cs typeface="+mn-cs"/>
        </a:defRPr>
      </a:lvl3pPr>
      <a:lvl4pPr marL="1828635" algn="l" defTabSz="1219088" rtl="0" eaLnBrk="1" latinLnBrk="0" hangingPunct="1">
        <a:defRPr sz="2400" kern="1200">
          <a:solidFill>
            <a:schemeClr val="tx1"/>
          </a:solidFill>
          <a:latin typeface="+mn-lt"/>
          <a:ea typeface="+mn-ea"/>
          <a:cs typeface="+mn-cs"/>
        </a:defRPr>
      </a:lvl4pPr>
      <a:lvl5pPr marL="2438179" algn="l" defTabSz="1219088" rtl="0" eaLnBrk="1" latinLnBrk="0" hangingPunct="1">
        <a:defRPr sz="2400" kern="1200">
          <a:solidFill>
            <a:schemeClr val="tx1"/>
          </a:solidFill>
          <a:latin typeface="+mn-lt"/>
          <a:ea typeface="+mn-ea"/>
          <a:cs typeface="+mn-cs"/>
        </a:defRPr>
      </a:lvl5pPr>
      <a:lvl6pPr marL="3047725" algn="l" defTabSz="1219088" rtl="0" eaLnBrk="1" latinLnBrk="0" hangingPunct="1">
        <a:defRPr sz="2400" kern="1200">
          <a:solidFill>
            <a:schemeClr val="tx1"/>
          </a:solidFill>
          <a:latin typeface="+mn-lt"/>
          <a:ea typeface="+mn-ea"/>
          <a:cs typeface="+mn-cs"/>
        </a:defRPr>
      </a:lvl6pPr>
      <a:lvl7pPr marL="3657269" algn="l" defTabSz="1219088" rtl="0" eaLnBrk="1" latinLnBrk="0" hangingPunct="1">
        <a:defRPr sz="2400" kern="1200">
          <a:solidFill>
            <a:schemeClr val="tx1"/>
          </a:solidFill>
          <a:latin typeface="+mn-lt"/>
          <a:ea typeface="+mn-ea"/>
          <a:cs typeface="+mn-cs"/>
        </a:defRPr>
      </a:lvl7pPr>
      <a:lvl8pPr marL="4266813" algn="l" defTabSz="1219088" rtl="0" eaLnBrk="1" latinLnBrk="0" hangingPunct="1">
        <a:defRPr sz="2400" kern="1200">
          <a:solidFill>
            <a:schemeClr val="tx1"/>
          </a:solidFill>
          <a:latin typeface="+mn-lt"/>
          <a:ea typeface="+mn-ea"/>
          <a:cs typeface="+mn-cs"/>
        </a:defRPr>
      </a:lvl8pPr>
      <a:lvl9pPr marL="4876357" algn="l" defTabSz="121908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583323" y="1069361"/>
            <a:ext cx="10499835" cy="1471046"/>
          </a:xfrm>
        </p:spPr>
        <p:txBody>
          <a:bodyPr>
            <a:noAutofit/>
          </a:bodyPr>
          <a:lstStyle/>
          <a:p>
            <a:pPr>
              <a:lnSpc>
                <a:spcPct val="90000"/>
              </a:lnSpc>
              <a:defRPr/>
            </a:pP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Data Science</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MODULE-1</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(Introduction to core concepts and technologies)</a:t>
            </a:r>
            <a:br>
              <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endParaRPr lang="en-IN" sz="41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endParaRPr>
          </a:p>
        </p:txBody>
      </p:sp>
      <p:sp>
        <p:nvSpPr>
          <p:cNvPr id="4" name="Subtitle 3"/>
          <p:cNvSpPr>
            <a:spLocks noGrp="1"/>
          </p:cNvSpPr>
          <p:nvPr>
            <p:ph type="subTitle" idx="1"/>
          </p:nvPr>
        </p:nvSpPr>
        <p:spPr>
          <a:xfrm>
            <a:off x="2057132" y="2777784"/>
            <a:ext cx="8533289" cy="2826806"/>
          </a:xfrm>
        </p:spPr>
        <p:txBody>
          <a:bodyPr rtlCol="0">
            <a:normAutofit fontScale="92500" lnSpcReduction="10000"/>
          </a:bodyPr>
          <a:lstStyle/>
          <a:p>
            <a:pPr eaLnBrk="1" hangingPunct="1">
              <a:spcBef>
                <a:spcPts val="0"/>
              </a:spcBef>
              <a:defRPr/>
            </a:pPr>
            <a:r>
              <a:rPr lang="en-US" sz="4000" dirty="0" smtClean="0">
                <a:ln w="12700">
                  <a:solidFill>
                    <a:schemeClr val="tx2">
                      <a:satMod val="155000"/>
                    </a:schemeClr>
                  </a:solidFill>
                  <a:prstDash val="solid"/>
                </a:ln>
                <a:solidFill>
                  <a:srgbClr val="0070C0"/>
                </a:solidFill>
                <a:effectLst>
                  <a:outerShdw blurRad="50800" sx="1000" sy="1000" algn="ctr" rotWithShape="0">
                    <a:schemeClr val="bg1"/>
                  </a:outerShdw>
                </a:effectLst>
                <a:latin typeface="Cambria" pitchFamily="18" charset="0"/>
                <a:ea typeface="Cambria" pitchFamily="18" charset="0"/>
                <a:cs typeface="Arial" pitchFamily="34" charset="0"/>
              </a:rPr>
              <a:t>Presented by</a:t>
            </a:r>
          </a:p>
          <a:p>
            <a:pPr eaLnBrk="1" hangingPunct="1">
              <a:spcBef>
                <a:spcPts val="0"/>
              </a:spcBef>
              <a:defRPr/>
            </a:pPr>
            <a:endParaRPr lang="en-US" sz="4000" b="1" dirty="0" smtClean="0">
              <a:ln w="18415" cmpd="sng">
                <a:solidFill>
                  <a:srgbClr val="FFFFFF"/>
                </a:solidFill>
                <a:prstDash val="solid"/>
              </a:ln>
              <a:solidFill>
                <a:srgbClr val="FFFFFF"/>
              </a:solidFill>
              <a:effectLst>
                <a:outerShdw blurRad="50800" sx="1000" sy="1000" algn="ctr" rotWithShape="0">
                  <a:schemeClr val="bg1"/>
                </a:outerShdw>
              </a:effectLst>
              <a:latin typeface="Cambria" pitchFamily="18" charset="0"/>
              <a:ea typeface="Cambria" pitchFamily="18" charset="0"/>
              <a:cs typeface="Arial" pitchFamily="34" charset="0"/>
            </a:endParaRPr>
          </a:p>
          <a:p>
            <a:pPr eaLnBrk="1" hangingPunct="1">
              <a:spcBef>
                <a:spcPts val="0"/>
              </a:spcBef>
              <a:defRPr/>
            </a:pPr>
            <a:r>
              <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Dr. N. </a:t>
            </a:r>
            <a:r>
              <a:rPr lang="en-US" sz="4400" b="1" dirty="0" err="1"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Ramana</a:t>
            </a:r>
            <a:r>
              <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t>
            </a:r>
          </a:p>
          <a:p>
            <a:pPr eaLnBrk="1" hangingPunct="1">
              <a:spcBef>
                <a:spcPts val="0"/>
              </a:spcBef>
              <a:defRPr/>
            </a:pPr>
            <a:r>
              <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Associate Professor </a:t>
            </a:r>
          </a:p>
          <a:p>
            <a:pPr eaLnBrk="1" hangingPunct="1">
              <a:spcBef>
                <a:spcPts val="0"/>
              </a:spcBef>
              <a:defRPr/>
            </a:pPr>
            <a:r>
              <a:rPr lang="en-IN" sz="4400" b="1" dirty="0" err="1"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Kakatiya</a:t>
            </a:r>
            <a:r>
              <a:rPr lang="en-IN"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 </a:t>
            </a:r>
            <a:r>
              <a:rPr lang="en-IN"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University</a:t>
            </a:r>
            <a:endParaRPr lang="en-US" sz="44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endParaRPr>
          </a:p>
          <a:p>
            <a:pPr eaLnBrk="1" fontAlgn="auto" hangingPunct="1">
              <a:spcAft>
                <a:spcPts val="0"/>
              </a:spcAft>
              <a:buFont typeface="Arial" pitchFamily="34" charset="0"/>
              <a:buNone/>
              <a:defRPr/>
            </a:pPr>
            <a:endParaRPr lang="en-IN" sz="4400" b="1" dirty="0" smtClean="0">
              <a:solidFill>
                <a:srgbClr val="0070C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37402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283773" y="195639"/>
            <a:ext cx="11493067" cy="6832640"/>
          </a:xfrm>
          <a:prstGeom prst="rect">
            <a:avLst/>
          </a:prstGeom>
        </p:spPr>
        <p:txBody>
          <a:bodyPr wrap="square">
            <a:spAutoFit/>
          </a:bodyPr>
          <a:lstStyle/>
          <a:p>
            <a:pPr marL="514350" indent="-514350" algn="just">
              <a:lnSpc>
                <a:spcPct val="150000"/>
              </a:lnSpc>
              <a:buClr>
                <a:srgbClr val="C00000"/>
              </a:buClr>
            </a:pPr>
            <a:r>
              <a:rPr lang="en-IN" sz="2400" dirty="0" smtClean="0">
                <a:solidFill>
                  <a:srgbClr val="00B0F0"/>
                </a:solidFill>
                <a:latin typeface="+mn-lt"/>
              </a:rPr>
              <a:t>Step3 : Cleaning data </a:t>
            </a:r>
          </a:p>
          <a:p>
            <a:pPr marL="898525" lvl="1" indent="-279400" algn="just">
              <a:lnSpc>
                <a:spcPct val="150000"/>
              </a:lnSpc>
              <a:buClr>
                <a:srgbClr val="00B0F0"/>
              </a:buClr>
              <a:buFont typeface="Wingdings" pitchFamily="2" charset="2"/>
              <a:buChar char="Ø"/>
            </a:pPr>
            <a:r>
              <a:rPr lang="en-IN" sz="2200" dirty="0" smtClean="0">
                <a:latin typeface="+mn-lt"/>
              </a:rPr>
              <a:t>Cleaning data eliminates duplicate and null values, corrupt data, inconsistent data types, invalid entries, missing data, and improper formatting. </a:t>
            </a:r>
          </a:p>
          <a:p>
            <a:pPr marL="898525" lvl="1" indent="-279400" algn="just">
              <a:lnSpc>
                <a:spcPct val="150000"/>
              </a:lnSpc>
              <a:buClr>
                <a:srgbClr val="00B0F0"/>
              </a:buClr>
              <a:buFont typeface="Wingdings" pitchFamily="2" charset="2"/>
              <a:buChar char="Ø"/>
            </a:pPr>
            <a:r>
              <a:rPr lang="en-IN" sz="2200" dirty="0" smtClean="0">
                <a:latin typeface="+mn-lt"/>
              </a:rPr>
              <a:t>This step is the most time-intensive process, but finding and resolving flaws in your data is essential to building effective models</a:t>
            </a:r>
          </a:p>
          <a:p>
            <a:pPr marL="357188" indent="-357188" algn="just">
              <a:lnSpc>
                <a:spcPct val="150000"/>
              </a:lnSpc>
              <a:buClr>
                <a:srgbClr val="C00000"/>
              </a:buClr>
            </a:pPr>
            <a:r>
              <a:rPr lang="en-IN" sz="2400" dirty="0" smtClean="0">
                <a:solidFill>
                  <a:srgbClr val="00B0F0"/>
                </a:solidFill>
                <a:latin typeface="+mn-lt"/>
              </a:rPr>
              <a:t>Step4 :Exploratory  Data Analysis (EDA)</a:t>
            </a:r>
          </a:p>
          <a:p>
            <a:pPr marL="914400" lvl="1" indent="-293688" algn="just">
              <a:lnSpc>
                <a:spcPct val="150000"/>
              </a:lnSpc>
              <a:buClr>
                <a:srgbClr val="00B0F0"/>
              </a:buClr>
              <a:buFont typeface="Wingdings" pitchFamily="2" charset="2"/>
              <a:buChar char="Ø"/>
            </a:pPr>
            <a:r>
              <a:rPr lang="en-IN" sz="2200" dirty="0" smtClean="0">
                <a:latin typeface="+mn-lt"/>
              </a:rPr>
              <a:t>Now that you have a large amount of organized, high-quality data, you can begin conducting an exploratory data analysis (EDA). </a:t>
            </a:r>
          </a:p>
          <a:p>
            <a:pPr marL="914400" lvl="1" indent="-293688" algn="just">
              <a:lnSpc>
                <a:spcPct val="150000"/>
              </a:lnSpc>
              <a:buClr>
                <a:srgbClr val="00B0F0"/>
              </a:buClr>
              <a:buFont typeface="Wingdings" pitchFamily="2" charset="2"/>
              <a:buChar char="Ø"/>
            </a:pPr>
            <a:r>
              <a:rPr lang="en-IN" sz="2200" dirty="0" smtClean="0">
                <a:latin typeface="+mn-lt"/>
              </a:rPr>
              <a:t>Effective EDA uncover valuable insights that will be useful in the next phase of the data science lifecycle</a:t>
            </a:r>
          </a:p>
          <a:p>
            <a:pPr marL="357188" indent="-357188" algn="just">
              <a:lnSpc>
                <a:spcPct val="150000"/>
              </a:lnSpc>
              <a:buClr>
                <a:srgbClr val="C00000"/>
              </a:buClr>
            </a:pPr>
            <a:r>
              <a:rPr lang="en-IN" sz="2400" dirty="0" smtClean="0">
                <a:solidFill>
                  <a:srgbClr val="00B0F0"/>
                </a:solidFill>
                <a:latin typeface="+mn-lt"/>
              </a:rPr>
              <a:t>Step5 : Model Building and Deployment</a:t>
            </a:r>
          </a:p>
          <a:p>
            <a:pPr marL="914400" lvl="1" indent="-371475" algn="just">
              <a:lnSpc>
                <a:spcPct val="150000"/>
              </a:lnSpc>
              <a:buClr>
                <a:srgbClr val="00B0F0"/>
              </a:buClr>
              <a:buFont typeface="Wingdings" pitchFamily="2" charset="2"/>
              <a:buChar char="Ø"/>
            </a:pPr>
            <a:r>
              <a:rPr lang="en-IN" sz="2200" dirty="0" smtClean="0">
                <a:latin typeface="+mn-lt"/>
              </a:rPr>
              <a:t>uses machine learning, statistical models, and algorithms to extract high-value insights and predictions.</a:t>
            </a:r>
            <a:endParaRPr lang="en-IN" sz="2200" dirty="0">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4700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456278" y="234708"/>
            <a:ext cx="3294492" cy="523220"/>
          </a:xfrm>
          <a:prstGeom prst="rect">
            <a:avLst/>
          </a:prstGeom>
        </p:spPr>
        <p:txBody>
          <a:bodyPr wrap="none">
            <a:spAutoFit/>
          </a:bodyPr>
          <a:lstStyle/>
          <a:p>
            <a:r>
              <a:rPr lang="en-IN" sz="2800" dirty="0" smtClean="0">
                <a:solidFill>
                  <a:srgbClr val="FF0000"/>
                </a:solidFill>
                <a:latin typeface="+mj-lt"/>
              </a:rPr>
              <a:t>Example : Real World</a:t>
            </a:r>
            <a:endParaRPr lang="en-IN" sz="2800" dirty="0">
              <a:solidFill>
                <a:srgbClr val="FF0000"/>
              </a:solidFill>
              <a:latin typeface="+mj-lt"/>
            </a:endParaRPr>
          </a:p>
        </p:txBody>
      </p:sp>
      <p:sp>
        <p:nvSpPr>
          <p:cNvPr id="7" name="Rectangle 6"/>
          <p:cNvSpPr/>
          <p:nvPr/>
        </p:nvSpPr>
        <p:spPr>
          <a:xfrm>
            <a:off x="425666" y="881730"/>
            <a:ext cx="11098924" cy="5170646"/>
          </a:xfrm>
          <a:prstGeom prst="rect">
            <a:avLst/>
          </a:prstGeom>
        </p:spPr>
        <p:txBody>
          <a:bodyPr wrap="square">
            <a:spAutoFit/>
          </a:bodyPr>
          <a:lstStyle/>
          <a:p>
            <a:pPr algn="just">
              <a:lnSpc>
                <a:spcPct val="150000"/>
              </a:lnSpc>
              <a:buClr>
                <a:srgbClr val="FF0000"/>
              </a:buClr>
              <a:buFont typeface="Wingdings" pitchFamily="2" charset="2"/>
              <a:buChar char="Ø"/>
            </a:pPr>
            <a:r>
              <a:rPr lang="en-IN" sz="2200" dirty="0" smtClean="0">
                <a:latin typeface="+mn-lt"/>
              </a:rPr>
              <a:t>Let consider the Real World,</a:t>
            </a:r>
          </a:p>
          <a:p>
            <a:pPr marL="620713" lvl="1" indent="-263525" algn="just">
              <a:lnSpc>
                <a:spcPct val="150000"/>
              </a:lnSpc>
              <a:buClr>
                <a:srgbClr val="C00000"/>
              </a:buClr>
            </a:pPr>
            <a:r>
              <a:rPr lang="en-IN" sz="2200" dirty="0" smtClean="0">
                <a:solidFill>
                  <a:srgbClr val="00B0F0"/>
                </a:solidFill>
                <a:latin typeface="+mn-lt"/>
              </a:rPr>
              <a:t>Step1 : </a:t>
            </a:r>
            <a:r>
              <a:rPr lang="en-IN" sz="2200" dirty="0" smtClean="0">
                <a:latin typeface="+mn-lt"/>
              </a:rPr>
              <a:t>inside the Real World a lots of people busy at various activities. Some people are using Google+, others are competing in the Olympics; there are spammers sending spam, and there are people getting their blood drawn. </a:t>
            </a:r>
          </a:p>
          <a:p>
            <a:pPr algn="just">
              <a:lnSpc>
                <a:spcPct val="150000"/>
              </a:lnSpc>
              <a:buClr>
                <a:srgbClr val="FF0000"/>
              </a:buClr>
              <a:buFont typeface="Wingdings" pitchFamily="2" charset="2"/>
              <a:buChar char="Ø"/>
            </a:pPr>
            <a:r>
              <a:rPr lang="en-IN" sz="2200" dirty="0" smtClean="0">
                <a:latin typeface="+mn-lt"/>
              </a:rPr>
              <a:t>Say we have data on one of these things.</a:t>
            </a:r>
          </a:p>
          <a:p>
            <a:pPr marL="620713" lvl="1" indent="-263525" algn="just">
              <a:lnSpc>
                <a:spcPct val="150000"/>
              </a:lnSpc>
              <a:buClr>
                <a:srgbClr val="C00000"/>
              </a:buClr>
            </a:pPr>
            <a:r>
              <a:rPr lang="en-IN" sz="2200" dirty="0" smtClean="0">
                <a:solidFill>
                  <a:srgbClr val="00B0F0"/>
                </a:solidFill>
                <a:latin typeface="+mn-lt"/>
              </a:rPr>
              <a:t>Step2 : </a:t>
            </a:r>
            <a:r>
              <a:rPr lang="en-IN" sz="2200" dirty="0" smtClean="0">
                <a:latin typeface="+mn-lt"/>
              </a:rPr>
              <a:t>We start with raw data—logs, Olympics records, employee emails, or recorded genetic material</a:t>
            </a:r>
          </a:p>
          <a:p>
            <a:pPr marL="620713" lvl="1" indent="-263525" algn="just">
              <a:lnSpc>
                <a:spcPct val="150000"/>
              </a:lnSpc>
              <a:buClr>
                <a:srgbClr val="C00000"/>
              </a:buClr>
            </a:pPr>
            <a:r>
              <a:rPr lang="en-IN" sz="2200" dirty="0" smtClean="0">
                <a:solidFill>
                  <a:srgbClr val="00B0F0"/>
                </a:solidFill>
                <a:latin typeface="+mn-lt"/>
              </a:rPr>
              <a:t>Step3 : </a:t>
            </a:r>
            <a:r>
              <a:rPr lang="en-IN" sz="2200" dirty="0" smtClean="0">
                <a:latin typeface="+mn-lt"/>
              </a:rPr>
              <a:t>We want to process this to make it clean for analysis. </a:t>
            </a:r>
          </a:p>
          <a:p>
            <a:pPr marL="898525" lvl="2" indent="-277813" algn="just">
              <a:lnSpc>
                <a:spcPct val="150000"/>
              </a:lnSpc>
              <a:buClr>
                <a:srgbClr val="FF0000"/>
              </a:buClr>
              <a:buFont typeface="Wingdings" pitchFamily="2" charset="2"/>
              <a:buChar char="ü"/>
            </a:pPr>
            <a:r>
              <a:rPr lang="en-IN" sz="2200" dirty="0" smtClean="0">
                <a:latin typeface="+mn-lt"/>
              </a:rPr>
              <a:t>So we build and use pipelines of data </a:t>
            </a:r>
            <a:r>
              <a:rPr lang="en-IN" sz="2200" dirty="0" err="1" smtClean="0">
                <a:latin typeface="+mn-lt"/>
              </a:rPr>
              <a:t>munging</a:t>
            </a:r>
            <a:r>
              <a:rPr lang="en-IN" sz="2200" dirty="0" smtClean="0">
                <a:latin typeface="+mn-lt"/>
              </a:rPr>
              <a:t>: joining, scraping, wrangling, or whatever you want to call it.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4700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456278" y="234708"/>
            <a:ext cx="3294492" cy="523220"/>
          </a:xfrm>
          <a:prstGeom prst="rect">
            <a:avLst/>
          </a:prstGeom>
        </p:spPr>
        <p:txBody>
          <a:bodyPr wrap="none">
            <a:spAutoFit/>
          </a:bodyPr>
          <a:lstStyle/>
          <a:p>
            <a:r>
              <a:rPr lang="en-IN" sz="2800" dirty="0" smtClean="0">
                <a:solidFill>
                  <a:srgbClr val="FF0000"/>
                </a:solidFill>
                <a:latin typeface="+mj-lt"/>
              </a:rPr>
              <a:t>Example : Real World</a:t>
            </a:r>
            <a:endParaRPr lang="en-IN" sz="2800" dirty="0">
              <a:solidFill>
                <a:srgbClr val="FF0000"/>
              </a:solidFill>
              <a:latin typeface="+mj-lt"/>
            </a:endParaRPr>
          </a:p>
        </p:txBody>
      </p:sp>
      <p:sp>
        <p:nvSpPr>
          <p:cNvPr id="7" name="Rectangle 6"/>
          <p:cNvSpPr/>
          <p:nvPr/>
        </p:nvSpPr>
        <p:spPr>
          <a:xfrm>
            <a:off x="425666" y="929028"/>
            <a:ext cx="11098924" cy="6087692"/>
          </a:xfrm>
          <a:prstGeom prst="rect">
            <a:avLst/>
          </a:prstGeom>
        </p:spPr>
        <p:txBody>
          <a:bodyPr wrap="square">
            <a:spAutoFit/>
          </a:bodyPr>
          <a:lstStyle/>
          <a:p>
            <a:pPr marL="898525" lvl="2" indent="-277813" algn="just">
              <a:lnSpc>
                <a:spcPct val="150000"/>
              </a:lnSpc>
              <a:buClr>
                <a:srgbClr val="00B0F0"/>
              </a:buClr>
              <a:buFont typeface="Wingdings" pitchFamily="2" charset="2"/>
              <a:buChar char="ü"/>
            </a:pPr>
            <a:r>
              <a:rPr lang="en-IN" sz="2400" dirty="0" smtClean="0">
                <a:latin typeface="+mn-lt"/>
              </a:rPr>
              <a:t>To do this we use tools such as Python, shell scripts, R, or SQL, or all of the above. </a:t>
            </a:r>
          </a:p>
          <a:p>
            <a:pPr marL="898525" lvl="2" indent="-277813" algn="just">
              <a:lnSpc>
                <a:spcPct val="150000"/>
              </a:lnSpc>
              <a:buClr>
                <a:srgbClr val="00B0F0"/>
              </a:buClr>
              <a:buFont typeface="Wingdings" pitchFamily="2" charset="2"/>
              <a:buChar char="ü"/>
            </a:pPr>
            <a:r>
              <a:rPr lang="en-IN" sz="2400" dirty="0" smtClean="0">
                <a:latin typeface="+mn-lt"/>
              </a:rPr>
              <a:t>Eventually we get the data down to a nice format, like something with columns: </a:t>
            </a:r>
          </a:p>
          <a:p>
            <a:pPr marL="898525" lvl="2" indent="-277813" algn="just">
              <a:lnSpc>
                <a:spcPct val="150000"/>
              </a:lnSpc>
              <a:buClr>
                <a:srgbClr val="00B0F0"/>
              </a:buClr>
              <a:buFont typeface="Wingdings" pitchFamily="2" charset="2"/>
              <a:buChar char="ü"/>
            </a:pPr>
            <a:r>
              <a:rPr lang="en-IN" sz="2400" dirty="0" smtClean="0">
                <a:latin typeface="+mn-lt"/>
              </a:rPr>
              <a:t>name | event | year | gender | event time</a:t>
            </a:r>
          </a:p>
          <a:p>
            <a:pPr algn="just">
              <a:lnSpc>
                <a:spcPct val="150000"/>
              </a:lnSpc>
              <a:buClr>
                <a:srgbClr val="C00000"/>
              </a:buClr>
            </a:pPr>
            <a:r>
              <a:rPr lang="en-IN" sz="2400" dirty="0" smtClean="0">
                <a:solidFill>
                  <a:srgbClr val="00B0F0"/>
                </a:solidFill>
                <a:latin typeface="+mn-lt"/>
              </a:rPr>
              <a:t>Step4 : </a:t>
            </a:r>
            <a:r>
              <a:rPr lang="en-IN" sz="2400" dirty="0" smtClean="0">
                <a:latin typeface="+mn-lt"/>
              </a:rPr>
              <a:t>Once we have this clean dataset, we do some kind of Exploratory Data Analysis.</a:t>
            </a:r>
          </a:p>
          <a:p>
            <a:pPr marL="898525" lvl="1" algn="just">
              <a:lnSpc>
                <a:spcPct val="150000"/>
              </a:lnSpc>
              <a:buClr>
                <a:srgbClr val="00B0F0"/>
              </a:buClr>
              <a:buFont typeface="Wingdings" pitchFamily="2" charset="2"/>
              <a:buChar char="ü"/>
            </a:pPr>
            <a:r>
              <a:rPr lang="en-IN" sz="2400" dirty="0" smtClean="0">
                <a:latin typeface="+mn-lt"/>
              </a:rPr>
              <a:t>In the course of doing EDA, we may realize that it isn’t actually clean because of duplicates, missing values, absurd outliers, and data that wasn’t actually logged or incorrectly logged.</a:t>
            </a:r>
          </a:p>
          <a:p>
            <a:pPr marL="898525" lvl="1" algn="just">
              <a:lnSpc>
                <a:spcPct val="150000"/>
              </a:lnSpc>
              <a:buClr>
                <a:srgbClr val="00B0F0"/>
              </a:buClr>
              <a:buFont typeface="Wingdings" pitchFamily="2" charset="2"/>
              <a:buChar char="ü"/>
            </a:pPr>
            <a:r>
              <a:rPr lang="en-IN" sz="2400" dirty="0" smtClean="0">
                <a:latin typeface="+mn-lt"/>
              </a:rPr>
              <a:t> If that’s the case, we may have to go back to collect more data, or spend more time cleaning the dataset.</a:t>
            </a:r>
          </a:p>
          <a:p>
            <a:pPr marL="898525" lvl="2" indent="-277813" algn="just">
              <a:lnSpc>
                <a:spcPct val="150000"/>
              </a:lnSpc>
              <a:buClr>
                <a:srgbClr val="00B0F0"/>
              </a:buClr>
            </a:pPr>
            <a:endParaRPr lang="en-IN" sz="2200" dirty="0">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4700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456278" y="234708"/>
            <a:ext cx="3294492" cy="523220"/>
          </a:xfrm>
          <a:prstGeom prst="rect">
            <a:avLst/>
          </a:prstGeom>
        </p:spPr>
        <p:txBody>
          <a:bodyPr wrap="none">
            <a:spAutoFit/>
          </a:bodyPr>
          <a:lstStyle/>
          <a:p>
            <a:r>
              <a:rPr lang="en-IN" sz="2800" dirty="0" smtClean="0">
                <a:solidFill>
                  <a:srgbClr val="FF0000"/>
                </a:solidFill>
                <a:latin typeface="+mj-lt"/>
              </a:rPr>
              <a:t>Example : Real World</a:t>
            </a:r>
            <a:endParaRPr lang="en-IN" sz="2800" dirty="0">
              <a:solidFill>
                <a:srgbClr val="FF0000"/>
              </a:solidFill>
              <a:latin typeface="+mj-lt"/>
            </a:endParaRPr>
          </a:p>
        </p:txBody>
      </p:sp>
      <p:sp>
        <p:nvSpPr>
          <p:cNvPr id="7" name="Rectangle 6"/>
          <p:cNvSpPr/>
          <p:nvPr/>
        </p:nvSpPr>
        <p:spPr>
          <a:xfrm>
            <a:off x="693688" y="881730"/>
            <a:ext cx="11098924" cy="5586145"/>
          </a:xfrm>
          <a:prstGeom prst="rect">
            <a:avLst/>
          </a:prstGeom>
        </p:spPr>
        <p:txBody>
          <a:bodyPr wrap="square">
            <a:spAutoFit/>
          </a:bodyPr>
          <a:lstStyle/>
          <a:p>
            <a:pPr algn="just">
              <a:lnSpc>
                <a:spcPct val="150000"/>
              </a:lnSpc>
              <a:buClr>
                <a:srgbClr val="C00000"/>
              </a:buClr>
            </a:pPr>
            <a:r>
              <a:rPr lang="en-IN" sz="2400" dirty="0" smtClean="0">
                <a:solidFill>
                  <a:srgbClr val="00B0F0"/>
                </a:solidFill>
                <a:latin typeface="+mn-lt"/>
              </a:rPr>
              <a:t>Step5 : </a:t>
            </a:r>
            <a:r>
              <a:rPr lang="en-IN" sz="2400" dirty="0" smtClean="0">
                <a:latin typeface="+mn-lt"/>
              </a:rPr>
              <a:t>Next, we design our model to use some algorithm like k-nearest </a:t>
            </a:r>
            <a:r>
              <a:rPr lang="en-IN" sz="2400" dirty="0" err="1" smtClean="0">
                <a:latin typeface="+mn-lt"/>
              </a:rPr>
              <a:t>neighbor</a:t>
            </a:r>
            <a:r>
              <a:rPr lang="en-IN" sz="2400" dirty="0" smtClean="0">
                <a:latin typeface="+mn-lt"/>
              </a:rPr>
              <a:t> </a:t>
            </a:r>
          </a:p>
          <a:p>
            <a:pPr algn="just">
              <a:lnSpc>
                <a:spcPct val="150000"/>
              </a:lnSpc>
              <a:buClr>
                <a:srgbClr val="C00000"/>
              </a:buClr>
            </a:pPr>
            <a:r>
              <a:rPr lang="en-IN" sz="2400" dirty="0" smtClean="0">
                <a:latin typeface="+mn-lt"/>
              </a:rPr>
              <a:t>             (k-NN), linear regression, Naive </a:t>
            </a:r>
            <a:r>
              <a:rPr lang="en-IN" sz="2400" dirty="0" err="1" smtClean="0">
                <a:latin typeface="+mn-lt"/>
              </a:rPr>
              <a:t>Bayes</a:t>
            </a:r>
            <a:r>
              <a:rPr lang="en-IN" sz="2400" dirty="0" smtClean="0">
                <a:latin typeface="+mn-lt"/>
              </a:rPr>
              <a:t>, or something else. </a:t>
            </a:r>
          </a:p>
          <a:p>
            <a:pPr marL="898525" lvl="1" algn="just">
              <a:lnSpc>
                <a:spcPct val="150000"/>
              </a:lnSpc>
              <a:buClr>
                <a:srgbClr val="00B0F0"/>
              </a:buClr>
              <a:buFont typeface="Wingdings" pitchFamily="2" charset="2"/>
              <a:buChar char="ü"/>
            </a:pPr>
            <a:r>
              <a:rPr lang="en-IN" sz="2400" dirty="0" smtClean="0">
                <a:latin typeface="+mn-lt"/>
              </a:rPr>
              <a:t>The model we choose depends on the type of problem we’re trying to solve</a:t>
            </a:r>
          </a:p>
          <a:p>
            <a:pPr marL="898525" lvl="1" algn="just">
              <a:lnSpc>
                <a:spcPct val="150000"/>
              </a:lnSpc>
              <a:buClr>
                <a:srgbClr val="00B0F0"/>
              </a:buClr>
              <a:buFont typeface="Wingdings" pitchFamily="2" charset="2"/>
              <a:buChar char="ü"/>
            </a:pPr>
            <a:r>
              <a:rPr lang="en-IN" sz="2400" dirty="0" smtClean="0">
                <a:latin typeface="+mn-lt"/>
              </a:rPr>
              <a:t>We then can interpret, visualize, report, or communicate our results. </a:t>
            </a:r>
          </a:p>
          <a:p>
            <a:pPr marL="898525" algn="just">
              <a:lnSpc>
                <a:spcPct val="150000"/>
              </a:lnSpc>
              <a:buClr>
                <a:srgbClr val="00B0F0"/>
              </a:buClr>
            </a:pPr>
            <a:r>
              <a:rPr lang="en-IN" sz="2400" dirty="0" smtClean="0">
                <a:latin typeface="+mn-lt"/>
              </a:rPr>
              <a:t>Alternatively</a:t>
            </a:r>
            <a:r>
              <a:rPr lang="en-IN" sz="2400" dirty="0" smtClean="0">
                <a:latin typeface="+mn-lt"/>
              </a:rPr>
              <a:t>, our goal may be to build or prototype a “data product”; </a:t>
            </a:r>
            <a:endParaRPr lang="en-IN" sz="2400" dirty="0" smtClean="0">
              <a:latin typeface="+mn-lt"/>
            </a:endParaRPr>
          </a:p>
          <a:p>
            <a:pPr marL="898525" algn="just">
              <a:lnSpc>
                <a:spcPct val="150000"/>
              </a:lnSpc>
              <a:buClr>
                <a:srgbClr val="00B0F0"/>
              </a:buClr>
            </a:pPr>
            <a:r>
              <a:rPr lang="en-IN" sz="2400" dirty="0" smtClean="0">
                <a:solidFill>
                  <a:srgbClr val="FF0000"/>
                </a:solidFill>
                <a:latin typeface="+mn-lt"/>
              </a:rPr>
              <a:t>Example</a:t>
            </a:r>
          </a:p>
          <a:p>
            <a:pPr marL="898525" algn="just">
              <a:lnSpc>
                <a:spcPct val="150000"/>
              </a:lnSpc>
              <a:buClr>
                <a:srgbClr val="FF0000"/>
              </a:buClr>
              <a:buFont typeface="Wingdings" pitchFamily="2" charset="2"/>
              <a:buChar char="Ø"/>
            </a:pPr>
            <a:r>
              <a:rPr lang="en-IN" sz="2400" dirty="0" smtClean="0">
                <a:latin typeface="+mn-lt"/>
              </a:rPr>
              <a:t>a </a:t>
            </a:r>
            <a:r>
              <a:rPr lang="en-IN" sz="2400" dirty="0" smtClean="0">
                <a:latin typeface="+mn-lt"/>
              </a:rPr>
              <a:t>spam </a:t>
            </a:r>
            <a:r>
              <a:rPr lang="en-IN" sz="2400" dirty="0" smtClean="0">
                <a:latin typeface="+mn-lt"/>
              </a:rPr>
              <a:t>classifier</a:t>
            </a:r>
          </a:p>
          <a:p>
            <a:pPr marL="898525" algn="just">
              <a:lnSpc>
                <a:spcPct val="150000"/>
              </a:lnSpc>
              <a:buClr>
                <a:srgbClr val="FF0000"/>
              </a:buClr>
              <a:buFont typeface="Wingdings" pitchFamily="2" charset="2"/>
              <a:buChar char="Ø"/>
            </a:pPr>
            <a:r>
              <a:rPr lang="en-IN" sz="2400" dirty="0" smtClean="0">
                <a:latin typeface="+mn-lt"/>
              </a:rPr>
              <a:t>a </a:t>
            </a:r>
            <a:r>
              <a:rPr lang="en-IN" sz="2400" dirty="0" smtClean="0">
                <a:latin typeface="+mn-lt"/>
              </a:rPr>
              <a:t>search ranking </a:t>
            </a:r>
            <a:r>
              <a:rPr lang="en-IN" sz="2400" dirty="0" smtClean="0">
                <a:latin typeface="+mn-lt"/>
              </a:rPr>
              <a:t>algorithm</a:t>
            </a:r>
          </a:p>
          <a:p>
            <a:pPr marL="898525" algn="just">
              <a:lnSpc>
                <a:spcPct val="150000"/>
              </a:lnSpc>
              <a:buClr>
                <a:srgbClr val="FF0000"/>
              </a:buClr>
              <a:buFont typeface="Wingdings" pitchFamily="2" charset="2"/>
              <a:buChar char="Ø"/>
            </a:pPr>
            <a:r>
              <a:rPr lang="en-IN" sz="2400" dirty="0" smtClean="0">
                <a:latin typeface="+mn-lt"/>
              </a:rPr>
              <a:t>a </a:t>
            </a:r>
            <a:r>
              <a:rPr lang="en-IN" sz="2400" dirty="0" smtClean="0">
                <a:latin typeface="+mn-lt"/>
              </a:rPr>
              <a:t>recommendation system.</a:t>
            </a:r>
          </a:p>
          <a:p>
            <a:pPr marL="898525" lvl="2" indent="-277813" algn="just">
              <a:lnSpc>
                <a:spcPct val="150000"/>
              </a:lnSpc>
              <a:buClr>
                <a:srgbClr val="00B0F0"/>
              </a:buClr>
            </a:pPr>
            <a:endParaRPr lang="en-IN" sz="22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108349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19000" y="313912"/>
            <a:ext cx="2826415" cy="523220"/>
          </a:xfrm>
          <a:prstGeom prst="rect">
            <a:avLst/>
          </a:prstGeom>
        </p:spPr>
        <p:txBody>
          <a:bodyPr wrap="none">
            <a:spAutoFit/>
          </a:bodyPr>
          <a:lstStyle/>
          <a:p>
            <a:r>
              <a:rPr lang="en-IN" sz="2800" dirty="0" smtClean="0">
                <a:solidFill>
                  <a:srgbClr val="FF0000"/>
                </a:solidFill>
                <a:latin typeface="+mj-lt"/>
              </a:rPr>
              <a:t>Data science tools</a:t>
            </a:r>
            <a:endParaRPr lang="en-IN" sz="2800" dirty="0">
              <a:solidFill>
                <a:srgbClr val="FF0000"/>
              </a:solidFill>
              <a:latin typeface="+mj-lt"/>
            </a:endParaRPr>
          </a:p>
        </p:txBody>
      </p:sp>
      <p:sp>
        <p:nvSpPr>
          <p:cNvPr id="6" name="Rectangle 5"/>
          <p:cNvSpPr/>
          <p:nvPr/>
        </p:nvSpPr>
        <p:spPr>
          <a:xfrm>
            <a:off x="551793" y="1357783"/>
            <a:ext cx="10830910" cy="5078313"/>
          </a:xfrm>
          <a:prstGeom prst="rect">
            <a:avLst/>
          </a:prstGeom>
        </p:spPr>
        <p:txBody>
          <a:bodyPr wrap="square">
            <a:spAutoFit/>
          </a:bodyPr>
          <a:lstStyle/>
          <a:p>
            <a:pPr algn="just">
              <a:lnSpc>
                <a:spcPct val="150000"/>
              </a:lnSpc>
              <a:buClr>
                <a:srgbClr val="FF0000"/>
              </a:buClr>
              <a:buFont typeface="Wingdings" pitchFamily="2" charset="2"/>
              <a:buChar char="Ø"/>
            </a:pPr>
            <a:r>
              <a:rPr lang="en-IN" sz="2400" dirty="0" smtClean="0">
                <a:latin typeface="+mn-lt"/>
              </a:rPr>
              <a:t>Data scientists rely on popular programming languages to conduct exploratory data analysis and statistical regression. </a:t>
            </a:r>
          </a:p>
          <a:p>
            <a:pPr algn="just">
              <a:lnSpc>
                <a:spcPct val="150000"/>
              </a:lnSpc>
              <a:buClr>
                <a:srgbClr val="FF0000"/>
              </a:buClr>
              <a:buFont typeface="Wingdings" pitchFamily="2" charset="2"/>
              <a:buChar char="Ø"/>
            </a:pPr>
            <a:r>
              <a:rPr lang="en-IN" sz="2400" dirty="0" smtClean="0">
                <a:latin typeface="+mn-lt"/>
              </a:rPr>
              <a:t>These open source tools support pre-built statistical </a:t>
            </a:r>
            <a:r>
              <a:rPr lang="en-IN" sz="2400" dirty="0" err="1" smtClean="0">
                <a:latin typeface="+mn-lt"/>
              </a:rPr>
              <a:t>modeling</a:t>
            </a:r>
            <a:r>
              <a:rPr lang="en-IN" sz="2400" dirty="0" smtClean="0">
                <a:latin typeface="+mn-lt"/>
              </a:rPr>
              <a:t>, machine learning, and graphics capabilities. </a:t>
            </a:r>
          </a:p>
          <a:p>
            <a:pPr marL="993775" algn="just">
              <a:lnSpc>
                <a:spcPct val="150000"/>
              </a:lnSpc>
              <a:buClr>
                <a:srgbClr val="FF0000"/>
              </a:buClr>
            </a:pPr>
            <a:r>
              <a:rPr lang="en-IN" sz="2400" b="1" dirty="0" smtClean="0">
                <a:solidFill>
                  <a:srgbClr val="00B0F0"/>
                </a:solidFill>
                <a:latin typeface="+mn-lt"/>
              </a:rPr>
              <a:t>Studio:</a:t>
            </a:r>
            <a:r>
              <a:rPr lang="en-IN" sz="2400" dirty="0" smtClean="0">
                <a:latin typeface="+mn-lt"/>
              </a:rPr>
              <a:t> An open source programming language and environment for developing statistical computing and graphics.</a:t>
            </a:r>
          </a:p>
          <a:p>
            <a:pPr marL="993775" lvl="1" algn="just" fontAlgn="base">
              <a:lnSpc>
                <a:spcPct val="150000"/>
              </a:lnSpc>
              <a:buClr>
                <a:srgbClr val="FF0000"/>
              </a:buClr>
            </a:pPr>
            <a:r>
              <a:rPr lang="en-IN" sz="2400" b="1" dirty="0" smtClean="0">
                <a:solidFill>
                  <a:srgbClr val="00B0F0"/>
                </a:solidFill>
                <a:latin typeface="+mn-lt"/>
              </a:rPr>
              <a:t>Python:</a:t>
            </a:r>
            <a:r>
              <a:rPr lang="en-IN" sz="2400" dirty="0" smtClean="0">
                <a:latin typeface="+mn-lt"/>
              </a:rPr>
              <a:t> It is a dynamic and flexible programming language. The Python includes numerous libraries, such as </a:t>
            </a:r>
            <a:r>
              <a:rPr lang="en-IN" sz="2400" dirty="0" err="1" smtClean="0">
                <a:latin typeface="+mn-lt"/>
              </a:rPr>
              <a:t>NumPy</a:t>
            </a:r>
            <a:r>
              <a:rPr lang="en-IN" sz="2400" dirty="0" smtClean="0">
                <a:latin typeface="+mn-lt"/>
              </a:rPr>
              <a:t>, Pandas, </a:t>
            </a:r>
            <a:r>
              <a:rPr lang="en-IN" sz="2400" dirty="0" err="1" smtClean="0">
                <a:latin typeface="+mn-lt"/>
              </a:rPr>
              <a:t>Matplotlib</a:t>
            </a:r>
            <a:r>
              <a:rPr lang="en-IN" sz="2400" dirty="0" smtClean="0">
                <a:latin typeface="+mn-lt"/>
              </a:rPr>
              <a:t>, for analyzing data quickly.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88898"/>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87469" y="205815"/>
            <a:ext cx="2826415" cy="704167"/>
          </a:xfrm>
          <a:prstGeom prst="rect">
            <a:avLst/>
          </a:prstGeom>
        </p:spPr>
        <p:txBody>
          <a:bodyPr wrap="none">
            <a:spAutoFit/>
          </a:bodyPr>
          <a:lstStyle/>
          <a:p>
            <a:pPr algn="ctr">
              <a:lnSpc>
                <a:spcPct val="160000"/>
              </a:lnSpc>
              <a:buNone/>
            </a:pPr>
            <a:r>
              <a:rPr lang="en-IN" sz="2800" dirty="0" smtClean="0">
                <a:solidFill>
                  <a:srgbClr val="FF0000"/>
                </a:solidFill>
                <a:latin typeface="+mn-lt"/>
              </a:rPr>
              <a:t>Data science tools</a:t>
            </a:r>
          </a:p>
        </p:txBody>
      </p:sp>
      <p:sp>
        <p:nvSpPr>
          <p:cNvPr id="6" name="Rectangle 5"/>
          <p:cNvSpPr/>
          <p:nvPr/>
        </p:nvSpPr>
        <p:spPr>
          <a:xfrm>
            <a:off x="630621" y="1064467"/>
            <a:ext cx="10846675" cy="5262979"/>
          </a:xfrm>
          <a:prstGeom prst="rect">
            <a:avLst/>
          </a:prstGeom>
        </p:spPr>
        <p:txBody>
          <a:bodyPr wrap="square">
            <a:spAutoFit/>
          </a:bodyPr>
          <a:lstStyle/>
          <a:p>
            <a:pPr algn="just">
              <a:lnSpc>
                <a:spcPct val="200000"/>
              </a:lnSpc>
              <a:buClr>
                <a:srgbClr val="FF0000"/>
              </a:buClr>
              <a:buFont typeface="Wingdings" pitchFamily="2" charset="2"/>
              <a:buChar char="Ø"/>
            </a:pPr>
            <a:r>
              <a:rPr lang="en-IN" sz="2400" dirty="0" smtClean="0">
                <a:latin typeface="+mn-lt"/>
              </a:rPr>
              <a:t>Some data scientists may prefer a user interface, and two common enterprise tools for statistical analysis include:</a:t>
            </a:r>
          </a:p>
          <a:p>
            <a:pPr lvl="1" algn="just" fontAlgn="base">
              <a:lnSpc>
                <a:spcPct val="200000"/>
              </a:lnSpc>
              <a:buClr>
                <a:srgbClr val="FF0000"/>
              </a:buClr>
              <a:buFont typeface="Wingdings" pitchFamily="2" charset="2"/>
              <a:buChar char="ü"/>
            </a:pPr>
            <a:r>
              <a:rPr lang="en-IN" sz="2400" dirty="0" smtClean="0">
                <a:solidFill>
                  <a:srgbClr val="00B0F0"/>
                </a:solidFill>
                <a:latin typeface="+mn-lt"/>
              </a:rPr>
              <a:t>SAS:</a:t>
            </a:r>
            <a:r>
              <a:rPr lang="en-IN" sz="2400" dirty="0" smtClean="0">
                <a:latin typeface="+mn-lt"/>
              </a:rPr>
              <a:t> A comprehensive tool suite, including visualizations and interactive dashboards, for analyzing, reporting, data mining, and predictive modelling.</a:t>
            </a:r>
          </a:p>
          <a:p>
            <a:pPr lvl="1" algn="just" fontAlgn="base">
              <a:lnSpc>
                <a:spcPct val="200000"/>
              </a:lnSpc>
              <a:buClr>
                <a:srgbClr val="FF0000"/>
              </a:buClr>
              <a:buFont typeface="Wingdings" pitchFamily="2" charset="2"/>
              <a:buChar char="ü"/>
            </a:pPr>
            <a:r>
              <a:rPr lang="en-IN" sz="2400" dirty="0" smtClean="0">
                <a:solidFill>
                  <a:srgbClr val="00B0F0"/>
                </a:solidFill>
                <a:latin typeface="+mn-lt"/>
              </a:rPr>
              <a:t>IBM SPSS:</a:t>
            </a:r>
            <a:r>
              <a:rPr lang="en-IN" sz="2400" dirty="0" smtClean="0">
                <a:latin typeface="+mn-lt"/>
              </a:rPr>
              <a:t> Offers advanced statistical analysis, a large library of machine learning algorithms, text analysis, open source extensibility, integration with big data, and seamless deployment into applications.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10068"/>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43399" y="219319"/>
            <a:ext cx="2422458" cy="523220"/>
          </a:xfrm>
          <a:prstGeom prst="rect">
            <a:avLst/>
          </a:prstGeom>
        </p:spPr>
        <p:txBody>
          <a:bodyPr wrap="none">
            <a:spAutoFit/>
          </a:bodyPr>
          <a:lstStyle/>
          <a:p>
            <a:pPr algn="just">
              <a:buNone/>
            </a:pPr>
            <a:r>
              <a:rPr lang="en-US" sz="2800" dirty="0" smtClean="0">
                <a:solidFill>
                  <a:srgbClr val="FF0000"/>
                </a:solidFill>
              </a:rPr>
              <a:t>Types of Data</a:t>
            </a:r>
          </a:p>
        </p:txBody>
      </p:sp>
      <p:sp>
        <p:nvSpPr>
          <p:cNvPr id="6" name="Rectangle 5"/>
          <p:cNvSpPr/>
          <p:nvPr/>
        </p:nvSpPr>
        <p:spPr>
          <a:xfrm>
            <a:off x="520263" y="978818"/>
            <a:ext cx="11004330" cy="4662815"/>
          </a:xfrm>
          <a:prstGeom prst="rect">
            <a:avLst/>
          </a:prstGeom>
        </p:spPr>
        <p:txBody>
          <a:bodyPr wrap="square">
            <a:spAutoFit/>
          </a:bodyPr>
          <a:lstStyle/>
          <a:p>
            <a:pPr algn="just">
              <a:lnSpc>
                <a:spcPct val="150000"/>
              </a:lnSpc>
              <a:buClr>
                <a:srgbClr val="FF0000"/>
              </a:buClr>
              <a:buFont typeface="Wingdings" pitchFamily="2" charset="2"/>
              <a:buChar char="Ø"/>
            </a:pPr>
            <a:r>
              <a:rPr lang="en-US" sz="2200" dirty="0" smtClean="0">
                <a:latin typeface="+mn-lt"/>
              </a:rPr>
              <a:t>Data is information that can be analyzed to make business strategies, data may be structured or unstructured i.e. data can be any unprocessed fact, value, text, sound, or picture, and is often collected to be measured, reported, visualized, and analyzed. </a:t>
            </a:r>
          </a:p>
          <a:p>
            <a:pPr algn="just">
              <a:lnSpc>
                <a:spcPct val="150000"/>
              </a:lnSpc>
              <a:buClr>
                <a:srgbClr val="FF0000"/>
              </a:buClr>
              <a:buFont typeface="Wingdings" pitchFamily="2" charset="2"/>
              <a:buChar char="Ø"/>
            </a:pPr>
            <a:r>
              <a:rPr lang="en-US" sz="2200" dirty="0" smtClean="0">
                <a:latin typeface="+mn-lt"/>
              </a:rPr>
              <a:t>Data is the most important part of all Data Analytics, Machine Learning, and Artificial Intelligence</a:t>
            </a:r>
            <a:endParaRPr lang="en-IN" sz="2200" dirty="0" smtClean="0">
              <a:latin typeface="+mn-lt"/>
            </a:endParaRPr>
          </a:p>
          <a:p>
            <a:pPr algn="just">
              <a:lnSpc>
                <a:spcPct val="150000"/>
              </a:lnSpc>
              <a:buClr>
                <a:srgbClr val="FF0000"/>
              </a:buClr>
              <a:buFont typeface="Wingdings" pitchFamily="2" charset="2"/>
              <a:buChar char="Ø"/>
            </a:pPr>
            <a:r>
              <a:rPr lang="en-US" sz="2200" dirty="0" smtClean="0">
                <a:latin typeface="+mn-lt"/>
              </a:rPr>
              <a:t>We can break up data into qualitative and quantitative types. </a:t>
            </a:r>
            <a:endParaRPr lang="en-IN" sz="2200" dirty="0" smtClean="0">
              <a:latin typeface="+mn-lt"/>
            </a:endParaRPr>
          </a:p>
          <a:p>
            <a:pPr marL="630238" lvl="1" indent="268288" algn="just">
              <a:lnSpc>
                <a:spcPct val="150000"/>
              </a:lnSpc>
              <a:buClr>
                <a:srgbClr val="FF0000"/>
              </a:buClr>
              <a:buFont typeface="Wingdings" pitchFamily="2" charset="2"/>
              <a:buChar char="ü"/>
            </a:pPr>
            <a:r>
              <a:rPr lang="en-US" sz="2200" dirty="0" smtClean="0">
                <a:latin typeface="+mn-lt"/>
              </a:rPr>
              <a:t>Qualitative data covers descriptions such as color, size, quality, and appearance. </a:t>
            </a:r>
            <a:endParaRPr lang="en-IN" sz="2200" dirty="0" smtClean="0">
              <a:latin typeface="+mn-lt"/>
            </a:endParaRPr>
          </a:p>
          <a:p>
            <a:pPr marL="630238" lvl="1" indent="268288" algn="just">
              <a:lnSpc>
                <a:spcPct val="150000"/>
              </a:lnSpc>
              <a:buClr>
                <a:srgbClr val="FF0000"/>
              </a:buClr>
              <a:buFont typeface="Wingdings" pitchFamily="2" charset="2"/>
              <a:buChar char="ü"/>
            </a:pPr>
            <a:r>
              <a:rPr lang="en-US" sz="2200" dirty="0" smtClean="0">
                <a:latin typeface="+mn-lt"/>
              </a:rPr>
              <a:t>Quantitative data, deals with numbers, such as statistics, poll numbers, percentages, etc.</a:t>
            </a:r>
            <a:endParaRPr lang="en-IN" dirty="0">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547450"/>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614855" y="662157"/>
            <a:ext cx="10988565" cy="60587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657812"/>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72966" y="835573"/>
            <a:ext cx="11319640" cy="5509200"/>
          </a:xfrm>
          <a:prstGeom prst="rect">
            <a:avLst/>
          </a:prstGeom>
        </p:spPr>
        <p:txBody>
          <a:bodyPr wrap="square">
            <a:spAutoFit/>
          </a:bodyPr>
          <a:lstStyle/>
          <a:p>
            <a:pPr lvl="0" algn="just">
              <a:lnSpc>
                <a:spcPct val="160000"/>
              </a:lnSpc>
              <a:buNone/>
            </a:pPr>
            <a:r>
              <a:rPr lang="en-US" sz="2200" dirty="0" smtClean="0">
                <a:latin typeface="+mn-lt"/>
              </a:rPr>
              <a:t>Qualitative or Categorical Data is data that can’t be measured or counted in the form of numbers. </a:t>
            </a:r>
          </a:p>
          <a:p>
            <a:pPr lvl="1" algn="just">
              <a:lnSpc>
                <a:spcPct val="160000"/>
              </a:lnSpc>
              <a:buClr>
                <a:srgbClr val="FF0000"/>
              </a:buClr>
              <a:buFont typeface="Wingdings" pitchFamily="2" charset="2"/>
              <a:buChar char="Ø"/>
            </a:pPr>
            <a:r>
              <a:rPr lang="en-US" sz="2200" dirty="0" smtClean="0">
                <a:latin typeface="+mn-lt"/>
              </a:rPr>
              <a:t>These types of data are sorted by category, not by number. That’s why it is also known as Categorical Data. </a:t>
            </a:r>
          </a:p>
          <a:p>
            <a:pPr lvl="1" algn="just">
              <a:lnSpc>
                <a:spcPct val="160000"/>
              </a:lnSpc>
              <a:buClr>
                <a:srgbClr val="FF0000"/>
              </a:buClr>
              <a:buFont typeface="Wingdings" pitchFamily="2" charset="2"/>
              <a:buChar char="Ø"/>
            </a:pPr>
            <a:r>
              <a:rPr lang="en-US" sz="2200" dirty="0" smtClean="0">
                <a:latin typeface="+mn-lt"/>
              </a:rPr>
              <a:t>These data consist of audio, images, symbols, or text. The gender of a person, i.e., male, female, or others, is qualitative data.</a:t>
            </a:r>
            <a:endParaRPr lang="en-IN" sz="2200" dirty="0" smtClean="0">
              <a:latin typeface="+mn-lt"/>
            </a:endParaRPr>
          </a:p>
          <a:p>
            <a:pPr lvl="1" algn="just">
              <a:lnSpc>
                <a:spcPct val="160000"/>
              </a:lnSpc>
              <a:buClr>
                <a:srgbClr val="FF0000"/>
              </a:buClr>
              <a:buFont typeface="Wingdings" pitchFamily="2" charset="2"/>
              <a:buChar char="Ø"/>
            </a:pPr>
            <a:r>
              <a:rPr lang="en-US" sz="2200" dirty="0" smtClean="0">
                <a:latin typeface="+mn-lt"/>
              </a:rPr>
              <a:t>The other examples of qualitative data are :</a:t>
            </a:r>
            <a:endParaRPr lang="en-IN" sz="2200" b="1" dirty="0" smtClean="0">
              <a:latin typeface="+mn-lt"/>
            </a:endParaRPr>
          </a:p>
          <a:p>
            <a:pPr marL="993775" lvl="3" indent="-190500" algn="just" fontAlgn="base">
              <a:lnSpc>
                <a:spcPct val="160000"/>
              </a:lnSpc>
              <a:buClr>
                <a:srgbClr val="FF0000"/>
              </a:buClr>
              <a:buFont typeface="Wingdings" pitchFamily="2" charset="2"/>
              <a:buChar char="ü"/>
            </a:pPr>
            <a:r>
              <a:rPr lang="en-US" sz="2200" dirty="0" smtClean="0">
                <a:latin typeface="+mn-lt"/>
              </a:rPr>
              <a:t>What language do you speak</a:t>
            </a:r>
            <a:endParaRPr lang="en-IN" sz="2200" dirty="0" smtClean="0">
              <a:latin typeface="+mn-lt"/>
            </a:endParaRPr>
          </a:p>
          <a:p>
            <a:pPr marL="993775" lvl="3" indent="-190500" algn="just" fontAlgn="base">
              <a:lnSpc>
                <a:spcPct val="160000"/>
              </a:lnSpc>
              <a:buClr>
                <a:srgbClr val="FF0000"/>
              </a:buClr>
              <a:buFont typeface="Wingdings" pitchFamily="2" charset="2"/>
              <a:buChar char="ü"/>
            </a:pPr>
            <a:r>
              <a:rPr lang="en-US" sz="2200" dirty="0" smtClean="0">
                <a:latin typeface="+mn-lt"/>
              </a:rPr>
              <a:t>Favorite holiday destination</a:t>
            </a:r>
            <a:endParaRPr lang="en-IN" sz="2200" dirty="0" smtClean="0">
              <a:latin typeface="+mn-lt"/>
            </a:endParaRPr>
          </a:p>
          <a:p>
            <a:pPr marL="993775" lvl="3" indent="-190500" algn="just" fontAlgn="base">
              <a:lnSpc>
                <a:spcPct val="160000"/>
              </a:lnSpc>
              <a:buClr>
                <a:srgbClr val="FF0000"/>
              </a:buClr>
              <a:buFont typeface="Wingdings" pitchFamily="2" charset="2"/>
              <a:buChar char="ü"/>
            </a:pPr>
            <a:r>
              <a:rPr lang="en-US" sz="2200" dirty="0" smtClean="0">
                <a:latin typeface="+mn-lt"/>
              </a:rPr>
              <a:t>Opinion on something (agree, disagree, or neutral)</a:t>
            </a:r>
            <a:endParaRPr lang="en-IN" sz="2200" dirty="0" smtClean="0">
              <a:latin typeface="+mn-lt"/>
            </a:endParaRPr>
          </a:p>
          <a:p>
            <a:pPr marL="993775" lvl="3" indent="-190500" algn="just" fontAlgn="base">
              <a:lnSpc>
                <a:spcPct val="160000"/>
              </a:lnSpc>
              <a:buClr>
                <a:srgbClr val="FF0000"/>
              </a:buClr>
              <a:buFont typeface="Wingdings" pitchFamily="2" charset="2"/>
              <a:buChar char="ü"/>
            </a:pPr>
            <a:r>
              <a:rPr lang="en-US" sz="2200" dirty="0" smtClean="0">
                <a:latin typeface="+mn-lt"/>
              </a:rPr>
              <a:t>Colors</a:t>
            </a:r>
            <a:endParaRPr lang="en-IN" sz="2200" dirty="0" smtClean="0">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657812"/>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72966" y="551785"/>
            <a:ext cx="11319640" cy="7260449"/>
          </a:xfrm>
          <a:prstGeom prst="rect">
            <a:avLst/>
          </a:prstGeom>
        </p:spPr>
        <p:txBody>
          <a:bodyPr wrap="square">
            <a:spAutoFit/>
          </a:bodyPr>
          <a:lstStyle/>
          <a:p>
            <a:pPr algn="just" fontAlgn="base">
              <a:lnSpc>
                <a:spcPct val="160000"/>
              </a:lnSpc>
            </a:pPr>
            <a:r>
              <a:rPr lang="en-US" sz="2200" dirty="0" smtClean="0">
                <a:latin typeface="+mn-lt"/>
              </a:rPr>
              <a:t>The Qualitative data are further classified into two parts:</a:t>
            </a:r>
            <a:endParaRPr lang="en-IN" sz="2200" b="1" dirty="0" smtClean="0">
              <a:latin typeface="+mn-lt"/>
            </a:endParaRPr>
          </a:p>
          <a:p>
            <a:pPr marL="1166812" lvl="2" indent="-457200" algn="just" fontAlgn="base">
              <a:lnSpc>
                <a:spcPct val="160000"/>
              </a:lnSpc>
              <a:buClr>
                <a:srgbClr val="C00000"/>
              </a:buClr>
              <a:buFont typeface="+mj-lt"/>
              <a:buAutoNum type="arabicPeriod"/>
            </a:pPr>
            <a:r>
              <a:rPr lang="en-US" sz="2200" dirty="0" smtClean="0">
                <a:latin typeface="+mn-lt"/>
              </a:rPr>
              <a:t>Nominal Data</a:t>
            </a:r>
            <a:endParaRPr lang="en-IN" sz="2200" b="1" dirty="0" smtClean="0">
              <a:latin typeface="+mn-lt"/>
            </a:endParaRPr>
          </a:p>
          <a:p>
            <a:pPr marL="1166812" lvl="2" indent="-457200" algn="just" fontAlgn="base">
              <a:lnSpc>
                <a:spcPct val="160000"/>
              </a:lnSpc>
              <a:buClr>
                <a:srgbClr val="C00000"/>
              </a:buClr>
              <a:buFont typeface="+mj-lt"/>
              <a:buAutoNum type="arabicPeriod"/>
            </a:pPr>
            <a:r>
              <a:rPr lang="en-US" sz="2200" dirty="0" smtClean="0">
                <a:latin typeface="+mn-lt"/>
              </a:rPr>
              <a:t>Ordinal Data</a:t>
            </a:r>
          </a:p>
          <a:p>
            <a:pPr lvl="0" fontAlgn="base">
              <a:lnSpc>
                <a:spcPct val="170000"/>
              </a:lnSpc>
              <a:buClr>
                <a:srgbClr val="00B0F0"/>
              </a:buClr>
            </a:pPr>
            <a:r>
              <a:rPr lang="en-US" sz="2400" dirty="0" smtClean="0">
                <a:solidFill>
                  <a:srgbClr val="00B0F0"/>
                </a:solidFill>
                <a:latin typeface="+mn-lt"/>
              </a:rPr>
              <a:t>Nominal Data</a:t>
            </a:r>
            <a:endParaRPr lang="en-IN" sz="2400" dirty="0" smtClean="0">
              <a:solidFill>
                <a:srgbClr val="00B0F0"/>
              </a:solidFill>
              <a:latin typeface="+mn-lt"/>
            </a:endParaRPr>
          </a:p>
          <a:p>
            <a:pPr fontAlgn="base">
              <a:lnSpc>
                <a:spcPct val="170000"/>
              </a:lnSpc>
              <a:buClr>
                <a:srgbClr val="00B0F0"/>
              </a:buClr>
              <a:buFont typeface="Wingdings" pitchFamily="2" charset="2"/>
              <a:buChar char="Ø"/>
            </a:pPr>
            <a:r>
              <a:rPr lang="en-US" sz="2200" dirty="0" smtClean="0">
                <a:latin typeface="+mn-lt"/>
              </a:rPr>
              <a:t>Nominal Data is used to label variables without any order or quantitative value. The color of hair can be considered nominal data, as one color can’t be compared with another color.</a:t>
            </a:r>
            <a:endParaRPr lang="en-IN" sz="2200" dirty="0" smtClean="0">
              <a:latin typeface="+mn-lt"/>
            </a:endParaRPr>
          </a:p>
          <a:p>
            <a:pPr fontAlgn="base">
              <a:lnSpc>
                <a:spcPct val="170000"/>
              </a:lnSpc>
              <a:buClr>
                <a:srgbClr val="C00000"/>
              </a:buClr>
            </a:pPr>
            <a:r>
              <a:rPr lang="en-US" sz="2400" dirty="0" smtClean="0">
                <a:solidFill>
                  <a:srgbClr val="92D050"/>
                </a:solidFill>
                <a:latin typeface="+mn-lt"/>
              </a:rPr>
              <a:t>Examples of Nominal Data:</a:t>
            </a:r>
            <a:endParaRPr lang="en-IN" sz="2400" dirty="0" smtClean="0">
              <a:solidFill>
                <a:srgbClr val="92D050"/>
              </a:solidFill>
              <a:latin typeface="+mn-lt"/>
            </a:endParaRPr>
          </a:p>
          <a:p>
            <a:pPr marL="993775" lvl="2" indent="-363538" fontAlgn="base">
              <a:lnSpc>
                <a:spcPct val="170000"/>
              </a:lnSpc>
              <a:buClr>
                <a:srgbClr val="92D050"/>
              </a:buClr>
              <a:buFont typeface="Arial" pitchFamily="34" charset="0"/>
              <a:buChar char="•"/>
            </a:pPr>
            <a:r>
              <a:rPr lang="en-US" sz="2200" dirty="0" err="1" smtClean="0">
                <a:latin typeface="+mn-lt"/>
              </a:rPr>
              <a:t>Colour</a:t>
            </a:r>
            <a:r>
              <a:rPr lang="en-US" sz="2200" dirty="0" smtClean="0">
                <a:latin typeface="+mn-lt"/>
              </a:rPr>
              <a:t> of hair (Blonde, red, Brown, Black, etc.)</a:t>
            </a:r>
            <a:endParaRPr lang="en-IN" sz="2200" dirty="0" smtClean="0">
              <a:latin typeface="+mn-lt"/>
            </a:endParaRPr>
          </a:p>
          <a:p>
            <a:pPr marL="993775" lvl="2" indent="-363538" fontAlgn="base">
              <a:lnSpc>
                <a:spcPct val="170000"/>
              </a:lnSpc>
              <a:buClr>
                <a:srgbClr val="92D050"/>
              </a:buClr>
              <a:buFont typeface="Arial" pitchFamily="34" charset="0"/>
              <a:buChar char="•"/>
            </a:pPr>
            <a:r>
              <a:rPr lang="en-US" sz="2200" dirty="0" smtClean="0">
                <a:latin typeface="+mn-lt"/>
              </a:rPr>
              <a:t>Marital status (Single, Widowed, Married)</a:t>
            </a:r>
            <a:endParaRPr lang="en-IN" sz="2200" dirty="0" smtClean="0">
              <a:latin typeface="+mn-lt"/>
            </a:endParaRPr>
          </a:p>
          <a:p>
            <a:pPr marL="993775" lvl="2" indent="-363538" fontAlgn="base">
              <a:lnSpc>
                <a:spcPct val="170000"/>
              </a:lnSpc>
              <a:buClr>
                <a:srgbClr val="92D050"/>
              </a:buClr>
              <a:buFont typeface="Arial" pitchFamily="34" charset="0"/>
              <a:buChar char="•"/>
            </a:pPr>
            <a:r>
              <a:rPr lang="en-US" sz="2200" dirty="0" smtClean="0">
                <a:latin typeface="+mn-lt"/>
              </a:rPr>
              <a:t>Nationality (Indian, German, American)</a:t>
            </a:r>
            <a:endParaRPr lang="en-IN" sz="2200" dirty="0" smtClean="0">
              <a:latin typeface="+mn-lt"/>
            </a:endParaRPr>
          </a:p>
          <a:p>
            <a:pPr marL="993775" lvl="2" indent="-363538" fontAlgn="base">
              <a:lnSpc>
                <a:spcPct val="170000"/>
              </a:lnSpc>
              <a:buClr>
                <a:srgbClr val="92D050"/>
              </a:buClr>
              <a:buFont typeface="Arial" pitchFamily="34" charset="0"/>
              <a:buChar char="•"/>
            </a:pPr>
            <a:r>
              <a:rPr lang="en-US" sz="2200" dirty="0" smtClean="0">
                <a:latin typeface="+mn-lt"/>
              </a:rPr>
              <a:t>Gender (Male, Female, Others)</a:t>
            </a:r>
            <a:endParaRPr lang="en-IN" sz="2200" dirty="0" smtClean="0">
              <a:latin typeface="+mn-lt"/>
            </a:endParaRPr>
          </a:p>
          <a:p>
            <a:endParaRPr lang="en-IN" dirty="0" smtClean="0"/>
          </a:p>
          <a:p>
            <a:pPr lvl="2" algn="just" fontAlgn="base">
              <a:lnSpc>
                <a:spcPct val="160000"/>
              </a:lnSpc>
              <a:buClr>
                <a:srgbClr val="C00000"/>
              </a:buClr>
              <a:buFont typeface="Wingdings" pitchFamily="2" charset="2"/>
              <a:buChar char="ü"/>
            </a:pPr>
            <a:endParaRPr lang="en-IN" sz="2200" b="1" dirty="0" smtClean="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sp>
        <p:nvSpPr>
          <p:cNvPr id="6" name="Rectangle 5"/>
          <p:cNvSpPr/>
          <p:nvPr/>
        </p:nvSpPr>
        <p:spPr>
          <a:xfrm>
            <a:off x="2638097" y="1803406"/>
            <a:ext cx="6868510" cy="3231654"/>
          </a:xfrm>
          <a:prstGeom prst="rect">
            <a:avLst/>
          </a:prstGeom>
        </p:spPr>
        <p:txBody>
          <a:bodyPr wrap="square">
            <a:spAutoFit/>
          </a:bodyPr>
          <a:lstStyle/>
          <a:p>
            <a:pPr algn="ctr"/>
            <a: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Data Science</a:t>
            </a:r>
            <a:b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MODULE-1</a:t>
            </a:r>
            <a:b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t>(Introduction to core concepts and technologies)</a:t>
            </a:r>
            <a:br>
              <a:rPr lang="en-IN" sz="4000" b="1" dirty="0" smtClean="0">
                <a:solidFill>
                  <a:srgbClr val="0070C0"/>
                </a:solidFill>
                <a:effectLst>
                  <a:outerShdw blurRad="50800" sx="1000" sy="1000" algn="ctr" rotWithShape="0">
                    <a:schemeClr val="bg1"/>
                  </a:outerShdw>
                </a:effectLst>
                <a:latin typeface="Cambria" panose="02040503050406030204" pitchFamily="18" charset="0"/>
                <a:ea typeface="Arial Black" panose="020B0A04020102020204" pitchFamily="34" charset="0"/>
                <a:cs typeface="Arial Black" panose="020B0A04020102020204" pitchFamily="34" charset="0"/>
              </a:rPr>
            </a:br>
            <a:endParaRPr lang="en-IN" sz="40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547450"/>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36034" y="459905"/>
            <a:ext cx="11130456" cy="5900077"/>
          </a:xfrm>
          <a:prstGeom prst="rect">
            <a:avLst/>
          </a:prstGeom>
        </p:spPr>
        <p:txBody>
          <a:bodyPr wrap="square">
            <a:spAutoFit/>
          </a:bodyPr>
          <a:lstStyle/>
          <a:p>
            <a:pPr lvl="0" fontAlgn="base">
              <a:lnSpc>
                <a:spcPct val="170000"/>
              </a:lnSpc>
              <a:buNone/>
            </a:pPr>
            <a:r>
              <a:rPr lang="en-US" sz="2400" dirty="0" smtClean="0">
                <a:solidFill>
                  <a:srgbClr val="FF0000"/>
                </a:solidFill>
                <a:latin typeface="+mn-lt"/>
              </a:rPr>
              <a:t>Ordinal Data</a:t>
            </a:r>
            <a:endParaRPr lang="en-IN" sz="2400" dirty="0" smtClean="0">
              <a:solidFill>
                <a:srgbClr val="FF0000"/>
              </a:solidFill>
              <a:latin typeface="+mn-lt"/>
            </a:endParaRPr>
          </a:p>
          <a:p>
            <a:pPr algn="just" fontAlgn="base">
              <a:lnSpc>
                <a:spcPct val="170000"/>
              </a:lnSpc>
              <a:buClr>
                <a:srgbClr val="FF0000"/>
              </a:buClr>
              <a:buFont typeface="Wingdings" pitchFamily="2" charset="2"/>
              <a:buChar char="Ø"/>
            </a:pPr>
            <a:r>
              <a:rPr lang="en-US" sz="2200" dirty="0" smtClean="0">
                <a:latin typeface="+mn-lt"/>
              </a:rPr>
              <a:t>Ordinal data have natural ordering where a number is present in some kind of order by their position on the scale. These data are used for observation like customer satisfaction, happiness, etc., but we can’t do any arithmetical tasks on them. </a:t>
            </a:r>
            <a:endParaRPr lang="en-IN" sz="2200" dirty="0" smtClean="0">
              <a:latin typeface="+mn-lt"/>
            </a:endParaRPr>
          </a:p>
          <a:p>
            <a:pPr fontAlgn="base">
              <a:lnSpc>
                <a:spcPct val="170000"/>
              </a:lnSpc>
              <a:buClr>
                <a:srgbClr val="C00000"/>
              </a:buClr>
            </a:pPr>
            <a:r>
              <a:rPr lang="en-US" sz="2200" dirty="0" smtClean="0">
                <a:solidFill>
                  <a:srgbClr val="00B0F0"/>
                </a:solidFill>
                <a:latin typeface="+mn-lt"/>
              </a:rPr>
              <a:t>Examples of Ordinal Data:</a:t>
            </a:r>
            <a:endParaRPr lang="en-IN" sz="2200" dirty="0" smtClean="0">
              <a:solidFill>
                <a:srgbClr val="00B0F0"/>
              </a:solidFill>
              <a:latin typeface="+mn-lt"/>
            </a:endParaRPr>
          </a:p>
          <a:p>
            <a:pPr marL="536575" lvl="2" indent="-174625" fontAlgn="base">
              <a:lnSpc>
                <a:spcPct val="170000"/>
              </a:lnSpc>
              <a:buClr>
                <a:srgbClr val="00B0F0"/>
              </a:buClr>
              <a:buFont typeface="Wingdings" pitchFamily="2" charset="2"/>
              <a:buChar char="Ø"/>
            </a:pPr>
            <a:r>
              <a:rPr lang="en-US" sz="2200" dirty="0" smtClean="0">
                <a:latin typeface="+mn-lt"/>
              </a:rPr>
              <a:t>When companies ask for feedback, experience, or satisfaction on a scale of 1 to 10</a:t>
            </a:r>
            <a:endParaRPr lang="en-IN" sz="2200" dirty="0" smtClean="0">
              <a:latin typeface="+mn-lt"/>
            </a:endParaRPr>
          </a:p>
          <a:p>
            <a:pPr marL="536575" lvl="2" indent="-174625" fontAlgn="base">
              <a:lnSpc>
                <a:spcPct val="170000"/>
              </a:lnSpc>
              <a:buClr>
                <a:srgbClr val="00B0F0"/>
              </a:buClr>
              <a:buFont typeface="Wingdings" pitchFamily="2" charset="2"/>
              <a:buChar char="Ø"/>
            </a:pPr>
            <a:r>
              <a:rPr lang="en-US" sz="2200" dirty="0" smtClean="0">
                <a:latin typeface="+mn-lt"/>
              </a:rPr>
              <a:t>Letter grades in the exam (A, B, C, D, etc.)</a:t>
            </a:r>
            <a:endParaRPr lang="en-IN" sz="2200" dirty="0" smtClean="0">
              <a:latin typeface="+mn-lt"/>
            </a:endParaRPr>
          </a:p>
          <a:p>
            <a:pPr marL="536575" lvl="2" indent="-174625" fontAlgn="base">
              <a:lnSpc>
                <a:spcPct val="170000"/>
              </a:lnSpc>
              <a:buClr>
                <a:srgbClr val="00B0F0"/>
              </a:buClr>
              <a:buFont typeface="Wingdings" pitchFamily="2" charset="2"/>
              <a:buChar char="Ø"/>
            </a:pPr>
            <a:r>
              <a:rPr lang="en-US" sz="2200" dirty="0" smtClean="0">
                <a:latin typeface="+mn-lt"/>
              </a:rPr>
              <a:t>Ranking of people in a competition (First, Second, Third, etc.)</a:t>
            </a:r>
            <a:endParaRPr lang="en-IN" sz="2200" dirty="0" smtClean="0">
              <a:latin typeface="+mn-lt"/>
            </a:endParaRPr>
          </a:p>
          <a:p>
            <a:pPr marL="536575" lvl="2" indent="-174625" fontAlgn="base">
              <a:lnSpc>
                <a:spcPct val="170000"/>
              </a:lnSpc>
              <a:buClr>
                <a:srgbClr val="00B0F0"/>
              </a:buClr>
              <a:buFont typeface="Wingdings" pitchFamily="2" charset="2"/>
              <a:buChar char="Ø"/>
            </a:pPr>
            <a:r>
              <a:rPr lang="en-US" sz="2200" dirty="0" smtClean="0">
                <a:latin typeface="+mn-lt"/>
              </a:rPr>
              <a:t>Economic Status (High, Medium, and Low)</a:t>
            </a:r>
            <a:endParaRPr lang="en-IN" sz="2200" dirty="0" smtClean="0">
              <a:latin typeface="+mn-lt"/>
            </a:endParaRPr>
          </a:p>
          <a:p>
            <a:pPr marL="536575" lvl="2" indent="-174625" fontAlgn="base">
              <a:lnSpc>
                <a:spcPct val="170000"/>
              </a:lnSpc>
              <a:buClr>
                <a:srgbClr val="00B0F0"/>
              </a:buClr>
              <a:buFont typeface="Wingdings" pitchFamily="2" charset="2"/>
              <a:buChar char="Ø"/>
            </a:pPr>
            <a:r>
              <a:rPr lang="en-US" sz="2200" dirty="0" smtClean="0">
                <a:latin typeface="+mn-lt"/>
              </a:rPr>
              <a:t>Education Level (Higher, Secondary, Primary)</a:t>
            </a:r>
            <a:endParaRPr lang="en-IN" sz="2200" dirty="0" smtClean="0">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68934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83324" y="821804"/>
            <a:ext cx="11098924" cy="5216813"/>
          </a:xfrm>
          <a:prstGeom prst="rect">
            <a:avLst/>
          </a:prstGeom>
        </p:spPr>
        <p:txBody>
          <a:bodyPr wrap="square">
            <a:spAutoFit/>
          </a:bodyPr>
          <a:lstStyle/>
          <a:p>
            <a:pPr lvl="0" fontAlgn="base">
              <a:lnSpc>
                <a:spcPct val="150000"/>
              </a:lnSpc>
              <a:buNone/>
            </a:pPr>
            <a:r>
              <a:rPr lang="en-US" sz="2400" dirty="0" smtClean="0">
                <a:solidFill>
                  <a:srgbClr val="00B0F0"/>
                </a:solidFill>
                <a:latin typeface="+mn-lt"/>
              </a:rPr>
              <a:t>Quantitative Data</a:t>
            </a:r>
            <a:endParaRPr lang="en-IN" sz="2400" dirty="0" smtClean="0">
              <a:solidFill>
                <a:srgbClr val="00B0F0"/>
              </a:solidFill>
              <a:latin typeface="+mn-lt"/>
            </a:endParaRPr>
          </a:p>
          <a:p>
            <a:pPr algn="just" fontAlgn="base">
              <a:lnSpc>
                <a:spcPct val="150000"/>
              </a:lnSpc>
              <a:buClr>
                <a:srgbClr val="00B0F0"/>
              </a:buClr>
              <a:buFont typeface="Wingdings" pitchFamily="2" charset="2"/>
              <a:buChar char="Ø"/>
            </a:pPr>
            <a:r>
              <a:rPr lang="en-US" sz="2200" dirty="0" smtClean="0">
                <a:latin typeface="+mn-lt"/>
              </a:rPr>
              <a:t>Quantitative data can be expressed in numerical values, making it countable and including statistical data analysis. </a:t>
            </a:r>
          </a:p>
          <a:p>
            <a:pPr algn="just" fontAlgn="base">
              <a:lnSpc>
                <a:spcPct val="150000"/>
              </a:lnSpc>
              <a:buClr>
                <a:srgbClr val="00B0F0"/>
              </a:buClr>
              <a:buFont typeface="Wingdings" pitchFamily="2" charset="2"/>
              <a:buChar char="Ø"/>
            </a:pPr>
            <a:r>
              <a:rPr lang="en-US" sz="2200" dirty="0" smtClean="0">
                <a:latin typeface="+mn-lt"/>
              </a:rPr>
              <a:t>These kinds of data are also known as Numerical data. It answers the questions like “how much,” “how many,” and “how often.” </a:t>
            </a:r>
          </a:p>
          <a:p>
            <a:pPr algn="just" fontAlgn="base">
              <a:lnSpc>
                <a:spcPct val="150000"/>
              </a:lnSpc>
              <a:buClr>
                <a:srgbClr val="00B0F0"/>
              </a:buClr>
              <a:buFont typeface="Wingdings" pitchFamily="2" charset="2"/>
              <a:buChar char="Ø"/>
            </a:pPr>
            <a:r>
              <a:rPr lang="en-US" sz="2200" dirty="0" smtClean="0">
                <a:latin typeface="+mn-lt"/>
              </a:rPr>
              <a:t>For example, the price of a phone, the computer’s ram, the height or weight of a person, etc., falls under quantitative data. </a:t>
            </a:r>
            <a:endParaRPr lang="en-IN" sz="2200" dirty="0" smtClean="0">
              <a:latin typeface="+mn-lt"/>
            </a:endParaRPr>
          </a:p>
          <a:p>
            <a:pPr fontAlgn="base">
              <a:lnSpc>
                <a:spcPct val="150000"/>
              </a:lnSpc>
              <a:buClr>
                <a:srgbClr val="00B0F0"/>
              </a:buClr>
              <a:buFont typeface="Wingdings" pitchFamily="2" charset="2"/>
              <a:buChar char="Ø"/>
            </a:pPr>
            <a:r>
              <a:rPr lang="en-US" sz="2200" i="1" dirty="0" smtClean="0">
                <a:latin typeface="+mn-lt"/>
              </a:rPr>
              <a:t>The Quantitative data are further classified into two parts :</a:t>
            </a:r>
            <a:endParaRPr lang="en-IN" sz="2200" b="1" i="1" dirty="0" smtClean="0">
              <a:latin typeface="+mn-lt"/>
            </a:endParaRPr>
          </a:p>
          <a:p>
            <a:pPr marL="1435100" lvl="1" indent="-536575" fontAlgn="base">
              <a:lnSpc>
                <a:spcPct val="150000"/>
              </a:lnSpc>
              <a:buClr>
                <a:srgbClr val="C00000"/>
              </a:buClr>
              <a:buFont typeface="+mj-lt"/>
              <a:buAutoNum type="arabicPeriod"/>
            </a:pPr>
            <a:r>
              <a:rPr lang="en-US" sz="2200" dirty="0" smtClean="0">
                <a:latin typeface="+mn-lt"/>
              </a:rPr>
              <a:t>Discrete Data</a:t>
            </a:r>
            <a:endParaRPr lang="en-IN" sz="2200" b="1" dirty="0" smtClean="0">
              <a:latin typeface="+mn-lt"/>
            </a:endParaRPr>
          </a:p>
          <a:p>
            <a:pPr marL="1435100" lvl="1" indent="-536575" fontAlgn="base">
              <a:lnSpc>
                <a:spcPct val="150000"/>
              </a:lnSpc>
              <a:buClr>
                <a:srgbClr val="C00000"/>
              </a:buClr>
              <a:buFont typeface="+mj-lt"/>
              <a:buAutoNum type="arabicPeriod"/>
            </a:pPr>
            <a:r>
              <a:rPr lang="en-US" sz="2200" dirty="0" smtClean="0">
                <a:latin typeface="+mn-lt"/>
              </a:rPr>
              <a:t>Continuous Data</a:t>
            </a:r>
            <a:endParaRPr lang="en-IN" sz="2200" b="1" dirty="0" smtClean="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pic>
        <p:nvPicPr>
          <p:cNvPr id="2050" name="Picture 2" descr="Applications of Data Science - Slide 1"/>
          <p:cNvPicPr>
            <a:picLocks noChangeAspect="1" noChangeArrowheads="1"/>
          </p:cNvPicPr>
          <p:nvPr/>
        </p:nvPicPr>
        <p:blipFill>
          <a:blip r:embed="rId3"/>
          <a:srcRect/>
          <a:stretch>
            <a:fillRect/>
          </a:stretch>
        </p:blipFill>
        <p:spPr bwMode="auto">
          <a:xfrm>
            <a:off x="441435" y="252248"/>
            <a:ext cx="11225048" cy="6290442"/>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62770"/>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36028" y="949366"/>
            <a:ext cx="11114689" cy="5262979"/>
          </a:xfrm>
          <a:prstGeom prst="rect">
            <a:avLst/>
          </a:prstGeom>
        </p:spPr>
        <p:txBody>
          <a:bodyPr wrap="square">
            <a:spAutoFit/>
          </a:bodyPr>
          <a:lstStyle/>
          <a:p>
            <a:pPr algn="just">
              <a:lnSpc>
                <a:spcPct val="150000"/>
              </a:lnSpc>
              <a:buClr>
                <a:srgbClr val="00B0F0"/>
              </a:buClr>
              <a:buFont typeface="Wingdings" pitchFamily="2" charset="2"/>
              <a:buChar char="ü"/>
            </a:pPr>
            <a:r>
              <a:rPr lang="en-IN" sz="2400" dirty="0" smtClean="0">
                <a:solidFill>
                  <a:srgbClr val="00B0F0"/>
                </a:solidFill>
                <a:latin typeface="+mn-lt"/>
              </a:rPr>
              <a:t> Fraud and risk detection: </a:t>
            </a:r>
            <a:r>
              <a:rPr lang="en-IN" sz="2200" dirty="0" smtClean="0">
                <a:latin typeface="+mn-lt"/>
              </a:rPr>
              <a:t>Over the years, financial organizations have learned to analyze the probabilities of risks and defaults through customer profiling, past expenditures, and other variables available through data.</a:t>
            </a:r>
          </a:p>
          <a:p>
            <a:pPr algn="just">
              <a:lnSpc>
                <a:spcPct val="150000"/>
              </a:lnSpc>
              <a:buClr>
                <a:srgbClr val="00B0F0"/>
              </a:buClr>
              <a:buFont typeface="Wingdings" pitchFamily="2" charset="2"/>
              <a:buChar char="ü"/>
            </a:pPr>
            <a:r>
              <a:rPr lang="en-IN" sz="2400" dirty="0" smtClean="0">
                <a:solidFill>
                  <a:srgbClr val="00B0F0"/>
                </a:solidFill>
                <a:latin typeface="+mn-lt"/>
              </a:rPr>
              <a:t> Healthcare: </a:t>
            </a:r>
            <a:r>
              <a:rPr lang="en-IN" sz="2200" dirty="0" smtClean="0">
                <a:latin typeface="+mn-lt"/>
              </a:rPr>
              <a:t>Data science makes it possible to manage and analyze very large diverse datasets in healthcare systems, drug development, medical image analysis, and more. Recently Data Science approaches were brought in to combat the COVID-19 pandemic. Data Scientists helped in digital contact tracing, diagnosis, risk assessment, resource allocation, estimating epidemiological parameters, drug development, social media analytics, etc.</a:t>
            </a:r>
          </a:p>
          <a:p>
            <a:pPr marL="361950" indent="-361950" algn="just">
              <a:lnSpc>
                <a:spcPct val="150000"/>
              </a:lnSpc>
              <a:buClr>
                <a:srgbClr val="00B0F0"/>
              </a:buClr>
              <a:buFont typeface="Wingdings" pitchFamily="2" charset="2"/>
              <a:buChar char="ü"/>
            </a:pPr>
            <a:r>
              <a:rPr lang="en-IN" sz="2400" dirty="0" smtClean="0">
                <a:solidFill>
                  <a:srgbClr val="00B0F0"/>
                </a:solidFill>
                <a:latin typeface="+mn-lt"/>
              </a:rPr>
              <a:t>Internet search: </a:t>
            </a:r>
            <a:r>
              <a:rPr lang="en-IN" sz="2200" dirty="0" smtClean="0">
                <a:latin typeface="+mn-lt"/>
              </a:rPr>
              <a:t>All search engines, including Google, use data science algorithms to deliver the best result for searched queries within seconds.</a:t>
            </a:r>
            <a:endParaRPr lang="en-IN" sz="2200" dirty="0">
              <a:latin typeface="+mn-lt"/>
            </a:endParaRPr>
          </a:p>
        </p:txBody>
      </p:sp>
      <p:sp>
        <p:nvSpPr>
          <p:cNvPr id="6" name="Rectangle 5"/>
          <p:cNvSpPr/>
          <p:nvPr/>
        </p:nvSpPr>
        <p:spPr>
          <a:xfrm>
            <a:off x="617228" y="219319"/>
            <a:ext cx="4304383" cy="523220"/>
          </a:xfrm>
          <a:prstGeom prst="rect">
            <a:avLst/>
          </a:prstGeom>
        </p:spPr>
        <p:txBody>
          <a:bodyPr wrap="none">
            <a:spAutoFit/>
          </a:bodyPr>
          <a:lstStyle/>
          <a:p>
            <a:pPr algn="ctr">
              <a:buNone/>
            </a:pPr>
            <a:r>
              <a:rPr lang="en-IN" sz="2800" dirty="0" smtClean="0">
                <a:solidFill>
                  <a:srgbClr val="FF0000"/>
                </a:solidFill>
                <a:latin typeface="+mj-lt"/>
              </a:rPr>
              <a:t>Applications of Data Science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768174"/>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88739" y="888893"/>
            <a:ext cx="11256579" cy="4755148"/>
          </a:xfrm>
          <a:prstGeom prst="rect">
            <a:avLst/>
          </a:prstGeom>
        </p:spPr>
        <p:txBody>
          <a:bodyPr wrap="square">
            <a:spAutoFit/>
          </a:bodyPr>
          <a:lstStyle/>
          <a:p>
            <a:pPr algn="just">
              <a:lnSpc>
                <a:spcPct val="150000"/>
              </a:lnSpc>
              <a:buClr>
                <a:srgbClr val="00B0F0"/>
              </a:buClr>
              <a:buFont typeface="Wingdings" pitchFamily="2" charset="2"/>
              <a:buChar char="ü"/>
            </a:pPr>
            <a:r>
              <a:rPr lang="en-IN" sz="2400" dirty="0" smtClean="0">
                <a:solidFill>
                  <a:srgbClr val="00B0F0"/>
                </a:solidFill>
                <a:latin typeface="+mn-lt"/>
              </a:rPr>
              <a:t>Targeted advertising: </a:t>
            </a:r>
            <a:r>
              <a:rPr lang="en-IN" sz="2200" dirty="0" smtClean="0">
                <a:latin typeface="+mn-lt"/>
              </a:rPr>
              <a:t>Digital ads have a higher call-through rate (CTR) than traditional ads because targeted advertising is based on a user’s past </a:t>
            </a:r>
            <a:r>
              <a:rPr lang="en-IN" sz="2200" dirty="0" err="1" smtClean="0">
                <a:latin typeface="+mn-lt"/>
              </a:rPr>
              <a:t>behavior</a:t>
            </a:r>
            <a:r>
              <a:rPr lang="en-IN" sz="2200" dirty="0" smtClean="0">
                <a:latin typeface="+mn-lt"/>
              </a:rPr>
              <a:t> with the help of data science algorithms.</a:t>
            </a:r>
          </a:p>
          <a:p>
            <a:pPr algn="just">
              <a:lnSpc>
                <a:spcPct val="150000"/>
              </a:lnSpc>
              <a:buClr>
                <a:srgbClr val="00B0F0"/>
              </a:buClr>
              <a:buFont typeface="Wingdings" pitchFamily="2" charset="2"/>
              <a:buChar char="ü"/>
            </a:pPr>
            <a:r>
              <a:rPr lang="en-IN" sz="2400" dirty="0" smtClean="0">
                <a:solidFill>
                  <a:srgbClr val="00B0F0"/>
                </a:solidFill>
                <a:latin typeface="+mn-lt"/>
              </a:rPr>
              <a:t>Recommendation systems: </a:t>
            </a:r>
            <a:r>
              <a:rPr lang="en-IN" sz="2200" dirty="0" smtClean="0">
                <a:latin typeface="+mn-lt"/>
              </a:rPr>
              <a:t>Internet giants as well as other businesses have fervidly made use of recommendation engines to promote their products based on users’ previous search results and their interests.</a:t>
            </a:r>
          </a:p>
          <a:p>
            <a:pPr algn="just">
              <a:lnSpc>
                <a:spcPct val="150000"/>
              </a:lnSpc>
              <a:buClr>
                <a:srgbClr val="00B0F0"/>
              </a:buClr>
              <a:buFont typeface="Wingdings" pitchFamily="2" charset="2"/>
              <a:buChar char="ü"/>
            </a:pPr>
            <a:r>
              <a:rPr lang="en-IN" sz="2400" dirty="0" smtClean="0">
                <a:solidFill>
                  <a:srgbClr val="00B0F0"/>
                </a:solidFill>
                <a:latin typeface="+mn-lt"/>
              </a:rPr>
              <a:t>Advanced image, speech, or character recognition: </a:t>
            </a:r>
            <a:r>
              <a:rPr lang="en-IN" sz="2200" dirty="0" smtClean="0">
                <a:latin typeface="+mn-lt"/>
              </a:rPr>
              <a:t>Facial recognition algorithms on </a:t>
            </a:r>
            <a:r>
              <a:rPr lang="en-IN" sz="2200" dirty="0" err="1" smtClean="0">
                <a:latin typeface="+mn-lt"/>
              </a:rPr>
              <a:t>Facebook</a:t>
            </a:r>
            <a:r>
              <a:rPr lang="en-IN" sz="2200" dirty="0" smtClean="0">
                <a:latin typeface="+mn-lt"/>
              </a:rPr>
              <a:t>, speech recognition products, such as </a:t>
            </a:r>
            <a:r>
              <a:rPr lang="en-IN" sz="2200" dirty="0" err="1" smtClean="0">
                <a:latin typeface="+mn-lt"/>
              </a:rPr>
              <a:t>Siri</a:t>
            </a:r>
            <a:r>
              <a:rPr lang="en-IN" sz="2200" dirty="0" smtClean="0">
                <a:latin typeface="+mn-lt"/>
              </a:rPr>
              <a:t>, </a:t>
            </a:r>
            <a:r>
              <a:rPr lang="en-IN" sz="2200" dirty="0" err="1" smtClean="0">
                <a:latin typeface="+mn-lt"/>
              </a:rPr>
              <a:t>Cortana</a:t>
            </a:r>
            <a:r>
              <a:rPr lang="en-IN" sz="2200" dirty="0" smtClean="0">
                <a:latin typeface="+mn-lt"/>
              </a:rPr>
              <a:t>, </a:t>
            </a:r>
            <a:r>
              <a:rPr lang="en-IN" sz="2200" dirty="0" err="1" smtClean="0">
                <a:latin typeface="+mn-lt"/>
              </a:rPr>
              <a:t>Alexa</a:t>
            </a:r>
            <a:r>
              <a:rPr lang="en-IN" sz="2200" dirty="0" smtClean="0">
                <a:latin typeface="+mn-lt"/>
              </a:rPr>
              <a:t>, etc., and Google Lens are all perfect examples of data science applications in image, speech, and character recognition.</a:t>
            </a:r>
          </a:p>
        </p:txBody>
      </p:sp>
      <p:sp>
        <p:nvSpPr>
          <p:cNvPr id="6" name="Rectangle 5"/>
          <p:cNvSpPr/>
          <p:nvPr/>
        </p:nvSpPr>
        <p:spPr>
          <a:xfrm>
            <a:off x="554166" y="172017"/>
            <a:ext cx="4304383" cy="523220"/>
          </a:xfrm>
          <a:prstGeom prst="rect">
            <a:avLst/>
          </a:prstGeom>
        </p:spPr>
        <p:txBody>
          <a:bodyPr wrap="none">
            <a:spAutoFit/>
          </a:bodyPr>
          <a:lstStyle/>
          <a:p>
            <a:pPr algn="ctr">
              <a:buNone/>
            </a:pPr>
            <a:r>
              <a:rPr lang="en-IN" sz="2800" dirty="0" smtClean="0">
                <a:solidFill>
                  <a:srgbClr val="FF0000"/>
                </a:solidFill>
                <a:latin typeface="+mj-lt"/>
              </a:rPr>
              <a:t>Applications of Data Science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57366"/>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67560" y="1241451"/>
            <a:ext cx="11114688" cy="4755148"/>
          </a:xfrm>
          <a:prstGeom prst="rect">
            <a:avLst/>
          </a:prstGeom>
        </p:spPr>
        <p:txBody>
          <a:bodyPr wrap="square">
            <a:spAutoFit/>
          </a:bodyPr>
          <a:lstStyle/>
          <a:p>
            <a:pPr algn="just">
              <a:lnSpc>
                <a:spcPct val="150000"/>
              </a:lnSpc>
              <a:buClr>
                <a:srgbClr val="00B0F0"/>
              </a:buClr>
              <a:buFont typeface="Wingdings" pitchFamily="2" charset="2"/>
              <a:buChar char="ü"/>
            </a:pPr>
            <a:r>
              <a:rPr lang="en-IN" sz="2400" dirty="0" smtClean="0">
                <a:solidFill>
                  <a:srgbClr val="00B0F0"/>
                </a:solidFill>
                <a:latin typeface="+mn-lt"/>
              </a:rPr>
              <a:t>Gaming: </a:t>
            </a:r>
            <a:r>
              <a:rPr lang="en-IN" sz="2200" dirty="0" smtClean="0">
                <a:latin typeface="+mn-lt"/>
              </a:rPr>
              <a:t>Today, games use machine learning algorithms to improve or upgrade themselves as players move up to higher levels. In motion gaming, the opponent (computer) is able to analyze a player’s previous moves and accordingly shape up its game. This is all possible because of data science.</a:t>
            </a:r>
          </a:p>
          <a:p>
            <a:pPr algn="just">
              <a:lnSpc>
                <a:spcPct val="150000"/>
              </a:lnSpc>
              <a:buClr>
                <a:srgbClr val="00B0F0"/>
              </a:buClr>
              <a:buFont typeface="Wingdings" pitchFamily="2" charset="2"/>
              <a:buChar char="ü"/>
            </a:pPr>
            <a:r>
              <a:rPr lang="en-IN" sz="2400" dirty="0" smtClean="0">
                <a:solidFill>
                  <a:srgbClr val="00B0F0"/>
                </a:solidFill>
                <a:latin typeface="+mn-lt"/>
              </a:rPr>
              <a:t>Augmented reality (AR): </a:t>
            </a:r>
            <a:r>
              <a:rPr lang="en-IN" sz="2200" dirty="0" smtClean="0">
                <a:latin typeface="+mn-lt"/>
              </a:rPr>
              <a:t>Augmented reality promises an exciting future through Data Science. A VR headset, for example, contains algorithms, data, and computing knowledge to offer the best viewing experience.</a:t>
            </a:r>
          </a:p>
          <a:p>
            <a:pPr algn="just">
              <a:lnSpc>
                <a:spcPct val="150000"/>
              </a:lnSpc>
              <a:buClr>
                <a:srgbClr val="00B0F0"/>
              </a:buClr>
              <a:buFont typeface="Wingdings" pitchFamily="2" charset="2"/>
              <a:buChar char="ü"/>
            </a:pPr>
            <a:r>
              <a:rPr lang="en-IN" sz="2400" dirty="0" smtClean="0">
                <a:solidFill>
                  <a:srgbClr val="00B0F0"/>
                </a:solidFill>
                <a:latin typeface="+mn-lt"/>
              </a:rPr>
              <a:t>Logistics : </a:t>
            </a:r>
            <a:r>
              <a:rPr lang="en-IN" sz="2200" dirty="0" smtClean="0">
                <a:latin typeface="+mn-lt"/>
              </a:rPr>
              <a:t>Data Science is used by logistics companies to optimize routes to ensure faster delivery of products and increase operational efficiency.</a:t>
            </a:r>
            <a:endParaRPr lang="en-IN" sz="2200" dirty="0">
              <a:latin typeface="+mn-lt"/>
            </a:endParaRPr>
          </a:p>
        </p:txBody>
      </p:sp>
      <p:sp>
        <p:nvSpPr>
          <p:cNvPr id="6" name="Rectangle 5"/>
          <p:cNvSpPr/>
          <p:nvPr/>
        </p:nvSpPr>
        <p:spPr>
          <a:xfrm>
            <a:off x="664525" y="298147"/>
            <a:ext cx="4304383" cy="523220"/>
          </a:xfrm>
          <a:prstGeom prst="rect">
            <a:avLst/>
          </a:prstGeom>
        </p:spPr>
        <p:txBody>
          <a:bodyPr wrap="none">
            <a:spAutoFit/>
          </a:bodyPr>
          <a:lstStyle/>
          <a:p>
            <a:pPr algn="ctr">
              <a:buNone/>
            </a:pPr>
            <a:r>
              <a:rPr lang="en-IN" sz="2800" dirty="0" smtClean="0">
                <a:solidFill>
                  <a:srgbClr val="FF0000"/>
                </a:solidFill>
                <a:latin typeface="+mn-lt"/>
              </a:rPr>
              <a:t>Applications of Data Science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57366"/>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64525" y="298147"/>
            <a:ext cx="1656224" cy="523220"/>
          </a:xfrm>
          <a:prstGeom prst="rect">
            <a:avLst/>
          </a:prstGeom>
        </p:spPr>
        <p:txBody>
          <a:bodyPr wrap="none">
            <a:spAutoFit/>
          </a:bodyPr>
          <a:lstStyle/>
          <a:p>
            <a:pPr algn="ctr">
              <a:buNone/>
            </a:pPr>
            <a:r>
              <a:rPr lang="en-IN" sz="2800" dirty="0" smtClean="0">
                <a:solidFill>
                  <a:srgbClr val="FF0000"/>
                </a:solidFill>
                <a:latin typeface="+mn-lt"/>
              </a:rPr>
              <a:t>Questions</a:t>
            </a:r>
            <a:endParaRPr lang="en-IN" sz="2800" dirty="0" smtClean="0">
              <a:solidFill>
                <a:srgbClr val="FF0000"/>
              </a:solidFill>
              <a:latin typeface="+mn-lt"/>
            </a:endParaRPr>
          </a:p>
        </p:txBody>
      </p:sp>
      <p:sp>
        <p:nvSpPr>
          <p:cNvPr id="7" name="Rectangle 6"/>
          <p:cNvSpPr/>
          <p:nvPr/>
        </p:nvSpPr>
        <p:spPr>
          <a:xfrm>
            <a:off x="425669" y="1031046"/>
            <a:ext cx="11764744" cy="5509200"/>
          </a:xfrm>
          <a:prstGeom prst="rect">
            <a:avLst/>
          </a:prstGeom>
        </p:spPr>
        <p:txBody>
          <a:bodyPr wrap="square">
            <a:spAutoFit/>
          </a:bodyPr>
          <a:lstStyle/>
          <a:p>
            <a:pPr marL="457200" indent="-457200">
              <a:lnSpc>
                <a:spcPct val="200000"/>
              </a:lnSpc>
              <a:buClr>
                <a:srgbClr val="FF0000"/>
              </a:buClr>
              <a:buFont typeface="+mj-lt"/>
              <a:buAutoNum type="arabicPeriod"/>
            </a:pPr>
            <a:r>
              <a:rPr lang="en-IN" sz="2200" dirty="0" smtClean="0">
                <a:latin typeface="+mn-lt"/>
              </a:rPr>
              <a:t>What are the primary goals of Data Science</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Explain the term "machine learning" in the context of Data Science</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Name two popular programming languages used in Data Science and explain why they are preferred</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Differentiate between quantitative and qualitative data</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Provide one example of how Data Science is applied in healthcare</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What is the difference between structured and unstructured data</a:t>
            </a:r>
            <a:r>
              <a:rPr lang="en-IN" sz="2200" dirty="0" smtClean="0">
                <a:latin typeface="+mn-lt"/>
              </a:rPr>
              <a:t>?</a:t>
            </a:r>
          </a:p>
          <a:p>
            <a:pPr marL="457200" indent="-457200">
              <a:lnSpc>
                <a:spcPct val="200000"/>
              </a:lnSpc>
              <a:buClr>
                <a:srgbClr val="FF0000"/>
              </a:buClr>
              <a:buFont typeface="+mj-lt"/>
              <a:buAutoNum type="arabicPeriod"/>
            </a:pPr>
            <a:r>
              <a:rPr lang="en-IN" sz="2200" dirty="0" smtClean="0">
                <a:latin typeface="+mn-lt"/>
              </a:rPr>
              <a:t>What are the key steps involved in the Data Science process?</a:t>
            </a:r>
            <a:endParaRPr lang="en-IN" sz="2200" dirty="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dirty="0"/>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26065"/>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30966" y="1102194"/>
            <a:ext cx="10909393" cy="6032421"/>
          </a:xfrm>
          <a:prstGeom prst="rect">
            <a:avLst/>
          </a:prstGeom>
        </p:spPr>
        <p:txBody>
          <a:bodyPr wrap="square">
            <a:spAutoFit/>
          </a:bodyPr>
          <a:lstStyle/>
          <a:p>
            <a:pPr marL="725488" indent="977900">
              <a:lnSpc>
                <a:spcPct val="150000"/>
              </a:lnSpc>
              <a:buClr>
                <a:srgbClr val="00B0F0"/>
              </a:buClr>
              <a:buFont typeface="Wingdings" pitchFamily="2" charset="2"/>
              <a:buChar char="ü"/>
            </a:pPr>
            <a:r>
              <a:rPr lang="en-IN" sz="2400" dirty="0" smtClean="0">
                <a:solidFill>
                  <a:srgbClr val="00B0F0"/>
                </a:solidFill>
              </a:rPr>
              <a:t> Introduction</a:t>
            </a:r>
          </a:p>
          <a:p>
            <a:pPr marL="725488" indent="977900">
              <a:lnSpc>
                <a:spcPct val="150000"/>
              </a:lnSpc>
              <a:buClr>
                <a:srgbClr val="00B0F0"/>
              </a:buClr>
              <a:buFont typeface="Wingdings" pitchFamily="2" charset="2"/>
              <a:buChar char="ü"/>
            </a:pPr>
            <a:r>
              <a:rPr lang="en-IN" sz="2400" dirty="0" smtClean="0">
                <a:solidFill>
                  <a:srgbClr val="00B0F0"/>
                </a:solidFill>
              </a:rPr>
              <a:t>Terminology</a:t>
            </a:r>
          </a:p>
          <a:p>
            <a:pPr marL="725488" indent="977900">
              <a:lnSpc>
                <a:spcPct val="150000"/>
              </a:lnSpc>
              <a:buClr>
                <a:srgbClr val="00B0F0"/>
              </a:buClr>
              <a:buFont typeface="Wingdings" pitchFamily="2" charset="2"/>
              <a:buChar char="ü"/>
            </a:pPr>
            <a:r>
              <a:rPr lang="en-IN" sz="2400" dirty="0" smtClean="0">
                <a:solidFill>
                  <a:srgbClr val="00B0F0"/>
                </a:solidFill>
              </a:rPr>
              <a:t>data science process</a:t>
            </a:r>
          </a:p>
          <a:p>
            <a:pPr marL="725488" indent="977900">
              <a:lnSpc>
                <a:spcPct val="150000"/>
              </a:lnSpc>
              <a:buClr>
                <a:srgbClr val="00B0F0"/>
              </a:buClr>
              <a:buFont typeface="Wingdings" pitchFamily="2" charset="2"/>
              <a:buChar char="ü"/>
            </a:pPr>
            <a:r>
              <a:rPr lang="en-IN" sz="2400" dirty="0" smtClean="0">
                <a:solidFill>
                  <a:srgbClr val="00B0F0"/>
                </a:solidFill>
              </a:rPr>
              <a:t> data science toolkit </a:t>
            </a:r>
          </a:p>
          <a:p>
            <a:pPr marL="725488" indent="977900">
              <a:lnSpc>
                <a:spcPct val="150000"/>
              </a:lnSpc>
              <a:buClr>
                <a:srgbClr val="00B0F0"/>
              </a:buClr>
              <a:buFont typeface="Wingdings" pitchFamily="2" charset="2"/>
              <a:buChar char="ü"/>
            </a:pPr>
            <a:r>
              <a:rPr lang="en-IN" sz="2400" dirty="0" smtClean="0">
                <a:solidFill>
                  <a:srgbClr val="00B0F0"/>
                </a:solidFill>
              </a:rPr>
              <a:t>Types of data</a:t>
            </a:r>
          </a:p>
          <a:p>
            <a:pPr marL="725488" indent="977900">
              <a:lnSpc>
                <a:spcPct val="150000"/>
              </a:lnSpc>
              <a:buClr>
                <a:srgbClr val="00B0F0"/>
              </a:buClr>
              <a:buFont typeface="Wingdings" pitchFamily="2" charset="2"/>
              <a:buChar char="ü"/>
            </a:pPr>
            <a:r>
              <a:rPr lang="en-IN" sz="2400" dirty="0" smtClean="0">
                <a:solidFill>
                  <a:srgbClr val="00B0F0"/>
                </a:solidFill>
              </a:rPr>
              <a:t>Example applications.</a:t>
            </a:r>
          </a:p>
          <a:p>
            <a:pPr marL="725488" indent="977900">
              <a:lnSpc>
                <a:spcPct val="150000"/>
              </a:lnSpc>
              <a:buClr>
                <a:srgbClr val="00B0F0"/>
              </a:buClr>
              <a:buFont typeface="Wingdings" pitchFamily="2" charset="2"/>
              <a:buChar char="ü"/>
            </a:pPr>
            <a:endParaRPr lang="en-IN" sz="2000" dirty="0" smtClean="0">
              <a:solidFill>
                <a:srgbClr val="00B0F0"/>
              </a:solidFill>
            </a:endParaRPr>
          </a:p>
          <a:p>
            <a:endParaRPr lang="en-IN" sz="2000" dirty="0" smtClean="0">
              <a:solidFill>
                <a:srgbClr val="FF0000"/>
              </a:solidFill>
            </a:endParaRPr>
          </a:p>
          <a:p>
            <a:endParaRPr lang="en-IN" sz="2000" dirty="0" smtClean="0">
              <a:solidFill>
                <a:srgbClr val="FF0000"/>
              </a:solidFill>
            </a:endParaRPr>
          </a:p>
          <a:p>
            <a:endParaRPr lang="en-IN" sz="2000" dirty="0" smtClean="0">
              <a:solidFill>
                <a:srgbClr val="FF0000"/>
              </a:solidFill>
            </a:endParaRPr>
          </a:p>
          <a:p>
            <a:endParaRPr lang="en-US" sz="2000" dirty="0" smtClean="0">
              <a:solidFill>
                <a:srgbClr val="FF0000"/>
              </a:solidFill>
            </a:endParaRPr>
          </a:p>
          <a:p>
            <a:endParaRPr lang="en-IN" sz="2000" dirty="0" smtClean="0">
              <a:solidFill>
                <a:srgbClr val="FF0000"/>
              </a:solidFill>
            </a:endParaRPr>
          </a:p>
          <a:p>
            <a:endParaRPr lang="en-IN" sz="2000" dirty="0" smtClean="0">
              <a:solidFill>
                <a:srgbClr val="FF0000"/>
              </a:solidFill>
            </a:endParaRPr>
          </a:p>
          <a:p>
            <a:endParaRPr lang="en-IN" sz="2000" dirty="0">
              <a:solidFill>
                <a:srgbClr val="FF0000"/>
              </a:solidFill>
            </a:endParaRPr>
          </a:p>
        </p:txBody>
      </p:sp>
      <p:sp>
        <p:nvSpPr>
          <p:cNvPr id="6" name="Rectangle 5"/>
          <p:cNvSpPr/>
          <p:nvPr/>
        </p:nvSpPr>
        <p:spPr>
          <a:xfrm>
            <a:off x="561974" y="219319"/>
            <a:ext cx="1449436" cy="584775"/>
          </a:xfrm>
          <a:prstGeom prst="rect">
            <a:avLst/>
          </a:prstGeom>
        </p:spPr>
        <p:txBody>
          <a:bodyPr wrap="none">
            <a:spAutoFit/>
          </a:bodyPr>
          <a:lstStyle/>
          <a:p>
            <a:r>
              <a:rPr lang="en-US" sz="3200" dirty="0" smtClean="0">
                <a:solidFill>
                  <a:srgbClr val="FF0000"/>
                </a:solidFill>
                <a:latin typeface="Calibri" pitchFamily="34" charset="0"/>
              </a:rPr>
              <a:t>Agenda</a:t>
            </a:r>
            <a:endParaRPr lang="en-IN" sz="3200"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1178090"/>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61037" y="431971"/>
            <a:ext cx="5918608" cy="523220"/>
          </a:xfrm>
          <a:prstGeom prst="rect">
            <a:avLst/>
          </a:prstGeom>
        </p:spPr>
        <p:txBody>
          <a:bodyPr wrap="none">
            <a:spAutoFit/>
          </a:bodyPr>
          <a:lstStyle/>
          <a:p>
            <a:r>
              <a:rPr lang="en-IN" sz="2800" dirty="0" smtClean="0">
                <a:solidFill>
                  <a:srgbClr val="FF0000"/>
                </a:solidFill>
              </a:rPr>
              <a:t>Introduction: What Is Data Science?</a:t>
            </a:r>
            <a:endParaRPr lang="en-IN" sz="2800" dirty="0">
              <a:solidFill>
                <a:srgbClr val="FF0000"/>
              </a:solidFill>
            </a:endParaRPr>
          </a:p>
        </p:txBody>
      </p:sp>
      <p:sp>
        <p:nvSpPr>
          <p:cNvPr id="11" name="Rectangle 10"/>
          <p:cNvSpPr/>
          <p:nvPr/>
        </p:nvSpPr>
        <p:spPr>
          <a:xfrm>
            <a:off x="599090" y="1485383"/>
            <a:ext cx="10957034" cy="3913059"/>
          </a:xfrm>
          <a:prstGeom prst="rect">
            <a:avLst/>
          </a:prstGeom>
        </p:spPr>
        <p:txBody>
          <a:bodyPr wrap="square">
            <a:spAutoFit/>
          </a:bodyPr>
          <a:lstStyle/>
          <a:p>
            <a:pPr algn="just">
              <a:lnSpc>
                <a:spcPct val="150000"/>
              </a:lnSpc>
              <a:buClr>
                <a:srgbClr val="FF0000"/>
              </a:buClr>
              <a:buFont typeface="Wingdings" pitchFamily="2" charset="2"/>
              <a:buChar char="Ø"/>
            </a:pPr>
            <a:r>
              <a:rPr lang="en-IN" sz="2400" dirty="0" smtClean="0">
                <a:latin typeface="+mn-lt"/>
              </a:rPr>
              <a:t>Data science is the practice of mining large data sets of raw data, both structured and unstructured, to identify patterns and extract actionable insight from them.</a:t>
            </a:r>
          </a:p>
          <a:p>
            <a:pPr algn="just">
              <a:lnSpc>
                <a:spcPct val="150000"/>
              </a:lnSpc>
              <a:buClr>
                <a:srgbClr val="FF0000"/>
              </a:buClr>
              <a:buFont typeface="Wingdings" pitchFamily="2" charset="2"/>
              <a:buChar char="Ø"/>
            </a:pPr>
            <a:r>
              <a:rPr lang="en-IN" sz="2400" dirty="0" smtClean="0">
                <a:latin typeface="+mn-lt"/>
              </a:rPr>
              <a:t> This is an interdisciplinary field, and the foundations of data science include statistics, inference, computer science, predictive analytics, machine learning algorithm development, and new technologies to gain insights from big data.</a:t>
            </a:r>
          </a:p>
          <a:p>
            <a:pPr algn="just">
              <a:lnSpc>
                <a:spcPct val="150000"/>
              </a:lnSpc>
              <a:buClr>
                <a:srgbClr val="FF0000"/>
              </a:buClr>
              <a:buFont typeface="Wingdings" pitchFamily="2" charset="2"/>
              <a:buChar char="Ø"/>
            </a:pPr>
            <a:r>
              <a:rPr lang="en-IN" sz="2400" dirty="0" smtClean="0">
                <a:latin typeface="+mn-lt"/>
              </a:rPr>
              <a:t>‍Data science enables businesses to process huge amounts of structured and unstructured big data to detect patterns.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57249" y="925834"/>
            <a:ext cx="10715096" cy="433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67552" y="1065989"/>
            <a:ext cx="10673254" cy="4455835"/>
          </a:xfrm>
          <a:prstGeom prst="rect">
            <a:avLst/>
          </a:prstGeom>
        </p:spPr>
        <p:txBody>
          <a:bodyPr wrap="square">
            <a:spAutoFit/>
          </a:bodyPr>
          <a:lstStyle/>
          <a:p>
            <a:pPr algn="just">
              <a:lnSpc>
                <a:spcPct val="150000"/>
              </a:lnSpc>
              <a:buClr>
                <a:srgbClr val="FF0000"/>
              </a:buClr>
              <a:buFont typeface="Wingdings" pitchFamily="2" charset="2"/>
              <a:buChar char="Ø"/>
            </a:pPr>
            <a:r>
              <a:rPr lang="en-IN" sz="2400" dirty="0" smtClean="0">
                <a:latin typeface="+mn-lt"/>
              </a:rPr>
              <a:t>A huge amount of data is being generated every second from every corner of the world, but we do not know what to do with it.</a:t>
            </a:r>
          </a:p>
          <a:p>
            <a:pPr algn="just">
              <a:lnSpc>
                <a:spcPct val="150000"/>
              </a:lnSpc>
              <a:buClr>
                <a:srgbClr val="FF0000"/>
              </a:buClr>
              <a:buFont typeface="Wingdings" pitchFamily="2" charset="2"/>
              <a:buChar char="Ø"/>
            </a:pPr>
            <a:r>
              <a:rPr lang="en-IN" sz="2400" dirty="0" smtClean="0">
                <a:latin typeface="+mn-lt"/>
              </a:rPr>
              <a:t> In other words, we have a lot of data with us, but we are not trying to find out any insights from it. </a:t>
            </a:r>
          </a:p>
          <a:p>
            <a:pPr algn="just">
              <a:lnSpc>
                <a:spcPct val="150000"/>
              </a:lnSpc>
              <a:buClr>
                <a:srgbClr val="FF0000"/>
              </a:buClr>
              <a:buFont typeface="Wingdings" pitchFamily="2" charset="2"/>
              <a:buChar char="Ø"/>
            </a:pPr>
            <a:r>
              <a:rPr lang="en-IN" sz="2400" dirty="0" smtClean="0">
                <a:latin typeface="+mn-lt"/>
              </a:rPr>
              <a:t>And this need to understand and analyze data to make better decisions is what gave birth to Data Science.</a:t>
            </a:r>
          </a:p>
          <a:p>
            <a:pPr algn="just">
              <a:lnSpc>
                <a:spcPct val="150000"/>
              </a:lnSpc>
              <a:buClr>
                <a:srgbClr val="FF0000"/>
              </a:buClr>
              <a:buFont typeface="Wingdings" pitchFamily="2" charset="2"/>
              <a:buChar char="Ø"/>
            </a:pPr>
            <a:r>
              <a:rPr lang="en-IN" sz="2400" dirty="0" smtClean="0">
                <a:latin typeface="+mn-lt"/>
              </a:rPr>
              <a:t>Allows companies to increase efficiencies, manage costs, identify new market opportunities, and boost their market advantage</a:t>
            </a:r>
            <a:endParaRPr lang="en-IN" sz="2400" dirty="0">
              <a:latin typeface="+mn-lt"/>
            </a:endParaRPr>
          </a:p>
        </p:txBody>
      </p:sp>
      <p:sp>
        <p:nvSpPr>
          <p:cNvPr id="6" name="Rectangle 5"/>
          <p:cNvSpPr/>
          <p:nvPr/>
        </p:nvSpPr>
        <p:spPr>
          <a:xfrm>
            <a:off x="504497" y="252248"/>
            <a:ext cx="3324179" cy="523220"/>
          </a:xfrm>
          <a:prstGeom prst="rect">
            <a:avLst/>
          </a:prstGeom>
        </p:spPr>
        <p:txBody>
          <a:bodyPr wrap="square">
            <a:spAutoFit/>
          </a:bodyPr>
          <a:lstStyle/>
          <a:p>
            <a:r>
              <a:rPr lang="en-IN" sz="2800" dirty="0" smtClean="0">
                <a:solidFill>
                  <a:srgbClr val="FF0000"/>
                </a:solidFill>
              </a:rPr>
              <a:t>Why Data Science?</a:t>
            </a:r>
            <a:endParaRPr lang="en-IN" sz="2800" dirty="0">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957366"/>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28938" y="329302"/>
            <a:ext cx="4403770" cy="523220"/>
          </a:xfrm>
          <a:prstGeom prst="rect">
            <a:avLst/>
          </a:prstGeom>
        </p:spPr>
        <p:txBody>
          <a:bodyPr wrap="none">
            <a:spAutoFit/>
          </a:bodyPr>
          <a:lstStyle/>
          <a:p>
            <a:r>
              <a:rPr lang="en-IN" sz="2800" dirty="0" smtClean="0">
                <a:solidFill>
                  <a:srgbClr val="FF0000"/>
                </a:solidFill>
              </a:rPr>
              <a:t>Data Science Terminology</a:t>
            </a:r>
            <a:endParaRPr lang="en-IN" sz="2800" dirty="0">
              <a:solidFill>
                <a:srgbClr val="FF0000"/>
              </a:solidFill>
            </a:endParaRPr>
          </a:p>
        </p:txBody>
      </p:sp>
      <p:sp>
        <p:nvSpPr>
          <p:cNvPr id="9" name="Rectangle 8"/>
          <p:cNvSpPr/>
          <p:nvPr/>
        </p:nvSpPr>
        <p:spPr>
          <a:xfrm>
            <a:off x="509752" y="1168321"/>
            <a:ext cx="11062138" cy="958660"/>
          </a:xfrm>
          <a:prstGeom prst="rect">
            <a:avLst/>
          </a:prstGeom>
        </p:spPr>
        <p:txBody>
          <a:bodyPr wrap="square">
            <a:spAutoFit/>
          </a:bodyPr>
          <a:lstStyle/>
          <a:p>
            <a:pPr algn="just">
              <a:lnSpc>
                <a:spcPct val="150000"/>
              </a:lnSpc>
              <a:buClr>
                <a:srgbClr val="FF0000"/>
              </a:buClr>
              <a:buFont typeface="Wingdings" pitchFamily="2" charset="2"/>
              <a:buChar char="Ø"/>
            </a:pPr>
            <a:r>
              <a:rPr lang="en-IN" sz="2000" dirty="0" smtClean="0"/>
              <a:t>Data Science is a multifocal field, consisting of an intersection of Mathematics, Statistics, Computer Science, &amp; Domain Specific Knowledge of a specific field.</a:t>
            </a:r>
          </a:p>
        </p:txBody>
      </p:sp>
      <p:sp>
        <p:nvSpPr>
          <p:cNvPr id="11" name="Rectangle 10"/>
          <p:cNvSpPr/>
          <p:nvPr/>
        </p:nvSpPr>
        <p:spPr>
          <a:xfrm>
            <a:off x="273255" y="2199948"/>
            <a:ext cx="6092825" cy="4662815"/>
          </a:xfrm>
          <a:prstGeom prst="rect">
            <a:avLst/>
          </a:prstGeom>
        </p:spPr>
        <p:txBody>
          <a:bodyPr>
            <a:spAutoFit/>
          </a:bodyPr>
          <a:lstStyle/>
          <a:p>
            <a:pPr marL="357188" lvl="2" indent="-263525" algn="just">
              <a:lnSpc>
                <a:spcPct val="150000"/>
              </a:lnSpc>
              <a:buClr>
                <a:srgbClr val="FF0000"/>
              </a:buClr>
              <a:buFont typeface="Wingdings" pitchFamily="2" charset="2"/>
              <a:buChar char="Ø"/>
            </a:pPr>
            <a:r>
              <a:rPr lang="en-IN" sz="2200" dirty="0" smtClean="0">
                <a:latin typeface="+mn-lt"/>
              </a:rPr>
              <a:t>It is the application of Mathematics and Statistics on real-world problems to solve them faster using computers. </a:t>
            </a:r>
          </a:p>
          <a:p>
            <a:pPr marL="357188" lvl="2" indent="-263525" algn="just">
              <a:lnSpc>
                <a:spcPct val="150000"/>
              </a:lnSpc>
              <a:buClr>
                <a:srgbClr val="FF0000"/>
              </a:buClr>
              <a:buFont typeface="Wingdings" pitchFamily="2" charset="2"/>
              <a:buChar char="Ø"/>
            </a:pPr>
            <a:r>
              <a:rPr lang="en-IN" sz="2200" dirty="0" smtClean="0">
                <a:latin typeface="+mn-lt"/>
              </a:rPr>
              <a:t>It involves Software Development (the software which solves the problem), </a:t>
            </a:r>
          </a:p>
          <a:p>
            <a:pPr marL="357188" lvl="2" indent="-263525" algn="just">
              <a:lnSpc>
                <a:spcPct val="150000"/>
              </a:lnSpc>
              <a:buClr>
                <a:srgbClr val="FF0000"/>
              </a:buClr>
              <a:buFont typeface="Wingdings" pitchFamily="2" charset="2"/>
              <a:buChar char="Ø"/>
            </a:pPr>
            <a:r>
              <a:rPr lang="en-IN" sz="2200" dirty="0" smtClean="0">
                <a:latin typeface="+mn-lt"/>
              </a:rPr>
              <a:t>Machine Learning (to train the machine using mathematics) </a:t>
            </a:r>
          </a:p>
          <a:p>
            <a:pPr marL="357188" lvl="2" indent="-263525" algn="just">
              <a:lnSpc>
                <a:spcPct val="150000"/>
              </a:lnSpc>
              <a:buClr>
                <a:srgbClr val="FF0000"/>
              </a:buClr>
              <a:buFont typeface="Wingdings" pitchFamily="2" charset="2"/>
              <a:buChar char="Ø"/>
            </a:pPr>
            <a:r>
              <a:rPr lang="en-IN" sz="2200" dirty="0" smtClean="0">
                <a:latin typeface="+mn-lt"/>
              </a:rPr>
              <a:t>Traditional Research (to make mathematical assumptions of the problem).</a:t>
            </a:r>
            <a:endParaRPr lang="en-IN" sz="2200" dirty="0">
              <a:latin typeface="+mn-lt"/>
            </a:endParaRPr>
          </a:p>
        </p:txBody>
      </p:sp>
      <p:pic>
        <p:nvPicPr>
          <p:cNvPr id="12" name="Picture 2" descr="https://miro.medium.com/max/700/1*lws-OQOODF-wP9XLH1NDHQ.png"/>
          <p:cNvPicPr>
            <a:picLocks noChangeAspect="1" noChangeArrowheads="1"/>
          </p:cNvPicPr>
          <p:nvPr/>
        </p:nvPicPr>
        <p:blipFill>
          <a:blip r:embed="rId3" cstate="print"/>
          <a:srcRect/>
          <a:stretch>
            <a:fillRect/>
          </a:stretch>
        </p:blipFill>
        <p:spPr bwMode="auto">
          <a:xfrm>
            <a:off x="6637284" y="2144110"/>
            <a:ext cx="5328744" cy="4477407"/>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94302"/>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53015" y="345443"/>
            <a:ext cx="4440639" cy="523220"/>
          </a:xfrm>
          <a:prstGeom prst="rect">
            <a:avLst/>
          </a:prstGeom>
        </p:spPr>
        <p:txBody>
          <a:bodyPr wrap="none">
            <a:spAutoFit/>
          </a:bodyPr>
          <a:lstStyle/>
          <a:p>
            <a:r>
              <a:rPr lang="en-IN" sz="2800" dirty="0" smtClean="0">
                <a:solidFill>
                  <a:srgbClr val="FF0000"/>
                </a:solidFill>
              </a:rPr>
              <a:t>The Data Science Process</a:t>
            </a:r>
            <a:endParaRPr lang="en-IN" sz="2800" dirty="0">
              <a:solidFill>
                <a:srgbClr val="FF0000"/>
              </a:solidFill>
            </a:endParaRPr>
          </a:p>
        </p:txBody>
      </p:sp>
      <p:pic>
        <p:nvPicPr>
          <p:cNvPr id="8" name="Picture 2"/>
          <p:cNvPicPr>
            <a:picLocks noChangeAspect="1" noChangeArrowheads="1"/>
          </p:cNvPicPr>
          <p:nvPr/>
        </p:nvPicPr>
        <p:blipFill>
          <a:blip r:embed="rId3" cstate="print"/>
          <a:srcRect/>
          <a:stretch>
            <a:fillRect/>
          </a:stretch>
        </p:blipFill>
        <p:spPr bwMode="auto">
          <a:xfrm>
            <a:off x="630620" y="1131564"/>
            <a:ext cx="11240813" cy="52850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1225388"/>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74188" y="409916"/>
            <a:ext cx="4440639" cy="523220"/>
          </a:xfrm>
          <a:prstGeom prst="rect">
            <a:avLst/>
          </a:prstGeom>
        </p:spPr>
        <p:txBody>
          <a:bodyPr wrap="none">
            <a:spAutoFit/>
          </a:bodyPr>
          <a:lstStyle/>
          <a:p>
            <a:pPr algn="ctr">
              <a:buNone/>
            </a:pPr>
            <a:r>
              <a:rPr lang="en-IN" sz="2800" dirty="0" smtClean="0">
                <a:solidFill>
                  <a:srgbClr val="FF0000"/>
                </a:solidFill>
              </a:rPr>
              <a:t>The Data Science Process</a:t>
            </a:r>
          </a:p>
        </p:txBody>
      </p:sp>
      <p:sp>
        <p:nvSpPr>
          <p:cNvPr id="6" name="Rectangle 5"/>
          <p:cNvSpPr/>
          <p:nvPr/>
        </p:nvSpPr>
        <p:spPr>
          <a:xfrm>
            <a:off x="646387" y="1414652"/>
            <a:ext cx="10957034" cy="3046988"/>
          </a:xfrm>
          <a:prstGeom prst="rect">
            <a:avLst/>
          </a:prstGeom>
        </p:spPr>
        <p:txBody>
          <a:bodyPr wrap="square">
            <a:spAutoFit/>
          </a:bodyPr>
          <a:lstStyle/>
          <a:p>
            <a:pPr algn="just">
              <a:lnSpc>
                <a:spcPct val="160000"/>
              </a:lnSpc>
              <a:buClr>
                <a:srgbClr val="FF0000"/>
              </a:buClr>
              <a:buFont typeface="Wingdings" pitchFamily="2" charset="2"/>
              <a:buChar char="Ø"/>
            </a:pPr>
            <a:r>
              <a:rPr lang="en-IN" sz="2400" dirty="0" smtClean="0">
                <a:latin typeface="+mn-lt"/>
              </a:rPr>
              <a:t>The data science process is a systematic approach to solving a data problem. </a:t>
            </a:r>
          </a:p>
          <a:p>
            <a:pPr algn="just">
              <a:lnSpc>
                <a:spcPct val="160000"/>
              </a:lnSpc>
              <a:buClr>
                <a:srgbClr val="FF0000"/>
              </a:buClr>
              <a:buFont typeface="Wingdings" pitchFamily="2" charset="2"/>
              <a:buChar char="Ø"/>
            </a:pPr>
            <a:r>
              <a:rPr lang="en-IN" sz="2400" dirty="0" smtClean="0">
                <a:latin typeface="+mn-lt"/>
              </a:rPr>
              <a:t>It provides a structured framework for articulating your problem as a question, deciding how to solve it, and then presenting the solution to stakeholders. </a:t>
            </a:r>
          </a:p>
          <a:p>
            <a:pPr algn="just">
              <a:lnSpc>
                <a:spcPct val="160000"/>
              </a:lnSpc>
              <a:buClr>
                <a:srgbClr val="FF0000"/>
              </a:buClr>
              <a:buFont typeface="Wingdings" pitchFamily="2" charset="2"/>
              <a:buChar char="Ø"/>
            </a:pPr>
            <a:r>
              <a:rPr lang="en-IN" sz="2400" dirty="0" smtClean="0">
                <a:latin typeface="+mn-lt"/>
              </a:rPr>
              <a:t>Data science process is a workflow process that begins with collecting data, and ends with deploying a model that will hopefully answer your questions</a:t>
            </a:r>
            <a:r>
              <a:rPr lang="en-IN" sz="2000" dirty="0" smtClean="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041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anchor="ctr"/>
          <a:lstStyle/>
          <a:p>
            <a:pPr>
              <a:defRPr/>
            </a:pPr>
            <a:r>
              <a:rPr lang="en-IN" sz="2700" dirty="0">
                <a:latin typeface="Arial" pitchFamily="34" charset="0"/>
                <a:cs typeface="Arial" pitchFamily="34" charset="0"/>
              </a:rPr>
              <a:t>                   </a:t>
            </a:r>
          </a:p>
        </p:txBody>
      </p:sp>
      <p:sp>
        <p:nvSpPr>
          <p:cNvPr id="154627" name="TextBox 4"/>
          <p:cNvSpPr txBox="1">
            <a:spLocks noChangeArrowheads="1"/>
          </p:cNvSpPr>
          <p:nvPr/>
        </p:nvSpPr>
        <p:spPr bwMode="auto">
          <a:xfrm>
            <a:off x="3485696" y="3717331"/>
            <a:ext cx="184753" cy="384733"/>
          </a:xfrm>
          <a:prstGeom prst="rect">
            <a:avLst/>
          </a:prstGeom>
          <a:noFill/>
          <a:ln w="9525">
            <a:noFill/>
            <a:miter lim="800000"/>
            <a:headEnd/>
            <a:tailEnd/>
          </a:ln>
        </p:spPr>
        <p:txBody>
          <a:bodyPr wrap="none" lIns="91451" tIns="45726" rIns="91451" bIns="45726">
            <a:spAutoFit/>
          </a:bodyPr>
          <a:lstStyle/>
          <a:p>
            <a:endParaRPr lang="en-US">
              <a:latin typeface="Calibri" pitchFamily="34" charset="0"/>
            </a:endParaRPr>
          </a:p>
        </p:txBody>
      </p:sp>
      <p:cxnSp>
        <p:nvCxnSpPr>
          <p:cNvPr id="10" name="Straight Connector 9"/>
          <p:cNvCxnSpPr/>
          <p:nvPr/>
        </p:nvCxnSpPr>
        <p:spPr>
          <a:xfrm>
            <a:off x="573015" y="878536"/>
            <a:ext cx="11049148" cy="15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72286" y="912996"/>
            <a:ext cx="11146900" cy="6478377"/>
          </a:xfrm>
          <a:prstGeom prst="rect">
            <a:avLst/>
          </a:prstGeom>
        </p:spPr>
        <p:txBody>
          <a:bodyPr wrap="square">
            <a:spAutoFit/>
          </a:bodyPr>
          <a:lstStyle/>
          <a:p>
            <a:pPr>
              <a:lnSpc>
                <a:spcPct val="150000"/>
              </a:lnSpc>
            </a:pPr>
            <a:r>
              <a:rPr lang="en-IN" sz="2400" dirty="0" smtClean="0">
                <a:latin typeface="+mn-lt"/>
              </a:rPr>
              <a:t>The steps include</a:t>
            </a:r>
          </a:p>
          <a:p>
            <a:pPr marL="357188" indent="-357188" algn="just">
              <a:lnSpc>
                <a:spcPct val="150000"/>
              </a:lnSpc>
              <a:buClr>
                <a:srgbClr val="C00000"/>
              </a:buClr>
            </a:pPr>
            <a:r>
              <a:rPr lang="en-IN" sz="2400" dirty="0" smtClean="0">
                <a:solidFill>
                  <a:srgbClr val="00B0F0"/>
                </a:solidFill>
                <a:latin typeface="+mn-lt"/>
              </a:rPr>
              <a:t>Step1 : Framing the Problem</a:t>
            </a:r>
          </a:p>
          <a:p>
            <a:pPr marL="971550" lvl="1" indent="-258763" algn="just">
              <a:lnSpc>
                <a:spcPct val="150000"/>
              </a:lnSpc>
              <a:buClr>
                <a:srgbClr val="00B0F0"/>
              </a:buClr>
              <a:buFont typeface="Wingdings" pitchFamily="2" charset="2"/>
              <a:buChar char="Ø"/>
            </a:pPr>
            <a:r>
              <a:rPr lang="en-IN" sz="2400" dirty="0" smtClean="0">
                <a:latin typeface="+mn-lt"/>
              </a:rPr>
              <a:t>Understanding and framing the problem is the first step of the data science life cycle. This framing will help you build an effective model that will have a positive impact on your organization.</a:t>
            </a:r>
            <a:r>
              <a:rPr lang="en-IN" sz="2400" b="1" dirty="0" smtClean="0">
                <a:latin typeface="+mn-lt"/>
              </a:rPr>
              <a:t> </a:t>
            </a:r>
          </a:p>
          <a:p>
            <a:pPr marL="357188" indent="-357188" algn="just">
              <a:lnSpc>
                <a:spcPct val="150000"/>
              </a:lnSpc>
              <a:buClr>
                <a:srgbClr val="C00000"/>
              </a:buClr>
            </a:pPr>
            <a:r>
              <a:rPr lang="en-IN" sz="2400" dirty="0" smtClean="0">
                <a:solidFill>
                  <a:srgbClr val="00B0F0"/>
                </a:solidFill>
                <a:latin typeface="+mn-lt"/>
              </a:rPr>
              <a:t>Step2 : Collecting Data</a:t>
            </a:r>
          </a:p>
          <a:p>
            <a:pPr marL="971550" lvl="1" indent="-258763" algn="just">
              <a:lnSpc>
                <a:spcPct val="150000"/>
              </a:lnSpc>
              <a:buClr>
                <a:srgbClr val="00B0F0"/>
              </a:buClr>
              <a:buFont typeface="Wingdings" pitchFamily="2" charset="2"/>
              <a:buChar char="Ø"/>
            </a:pPr>
            <a:r>
              <a:rPr lang="en-IN" sz="2400" dirty="0" smtClean="0">
                <a:latin typeface="+mn-lt"/>
              </a:rPr>
              <a:t>The next step is to collect the right set of data. High-quality, targeted data</a:t>
            </a:r>
          </a:p>
          <a:p>
            <a:pPr marL="971550" lvl="1" indent="-258763" algn="just">
              <a:lnSpc>
                <a:spcPct val="150000"/>
              </a:lnSpc>
              <a:buClr>
                <a:srgbClr val="00B0F0"/>
              </a:buClr>
              <a:buFont typeface="Wingdings" pitchFamily="2" charset="2"/>
              <a:buChar char="Ø"/>
            </a:pPr>
            <a:r>
              <a:rPr lang="en-IN" sz="2400" dirty="0" smtClean="0">
                <a:latin typeface="+mn-lt"/>
              </a:rPr>
              <a:t>Most of the data you collect during the collection phase will be unstructured, irrelevant, and unfiltered. Bad data produces bad results, so the accuracy and efficacy of your analysis will depend heavily on the quality of your data.</a:t>
            </a:r>
            <a:r>
              <a:rPr lang="en-IN" sz="2400" dirty="0" smtClean="0"/>
              <a:t> </a:t>
            </a:r>
          </a:p>
          <a:p>
            <a:pPr>
              <a:lnSpc>
                <a:spcPct val="150000"/>
              </a:lnSpc>
            </a:pPr>
            <a:endParaRPr lang="en-IN" sz="2000" dirty="0" smtClean="0"/>
          </a:p>
          <a:p>
            <a:pPr>
              <a:lnSpc>
                <a:spcPct val="150000"/>
              </a:lnSpc>
            </a:pPr>
            <a:endParaRPr lang="en-IN" dirty="0"/>
          </a:p>
        </p:txBody>
      </p:sp>
      <p:sp>
        <p:nvSpPr>
          <p:cNvPr id="6" name="Rectangle 5"/>
          <p:cNvSpPr/>
          <p:nvPr/>
        </p:nvSpPr>
        <p:spPr>
          <a:xfrm>
            <a:off x="621489" y="282381"/>
            <a:ext cx="4440639" cy="523220"/>
          </a:xfrm>
          <a:prstGeom prst="rect">
            <a:avLst/>
          </a:prstGeom>
        </p:spPr>
        <p:txBody>
          <a:bodyPr wrap="none">
            <a:spAutoFit/>
          </a:bodyPr>
          <a:lstStyle/>
          <a:p>
            <a:pPr algn="ctr">
              <a:buNone/>
            </a:pPr>
            <a:r>
              <a:rPr lang="en-IN" sz="2800" dirty="0" smtClean="0">
                <a:solidFill>
                  <a:srgbClr val="FF0000"/>
                </a:solidFill>
              </a:rPr>
              <a:t>The Data Science Process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11544</TotalTime>
  <Words>1626</Words>
  <Application>Microsoft Office PowerPoint</Application>
  <PresentationFormat>Custom</PresentationFormat>
  <Paragraphs>197</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Cambria</vt:lpstr>
      <vt:lpstr>Arial Black</vt:lpstr>
      <vt:lpstr>Calibri</vt:lpstr>
      <vt:lpstr>Wingdings</vt:lpstr>
      <vt:lpstr>Office Theme</vt:lpstr>
      <vt:lpstr>Data Science MODULE-1 (Introduction to core concepts and technologies)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naresh kumar</cp:lastModifiedBy>
  <cp:revision>452</cp:revision>
  <dcterms:modified xsi:type="dcterms:W3CDTF">2024-09-01T17:42:39Z</dcterms:modified>
</cp:coreProperties>
</file>